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7" r:id="rId3"/>
    <p:sldId id="258" r:id="rId4"/>
    <p:sldId id="259" r:id="rId5"/>
    <p:sldId id="260" r:id="rId6"/>
    <p:sldId id="261" r:id="rId7"/>
    <p:sldId id="291" r:id="rId8"/>
    <p:sldId id="262" r:id="rId9"/>
    <p:sldId id="263" r:id="rId10"/>
    <p:sldId id="264" r:id="rId11"/>
    <p:sldId id="292" r:id="rId12"/>
    <p:sldId id="265" r:id="rId13"/>
    <p:sldId id="266" r:id="rId14"/>
    <p:sldId id="267" r:id="rId15"/>
    <p:sldId id="268" r:id="rId16"/>
    <p:sldId id="269" r:id="rId17"/>
    <p:sldId id="270" r:id="rId18"/>
    <p:sldId id="271" r:id="rId19"/>
    <p:sldId id="273" r:id="rId20"/>
    <p:sldId id="272" r:id="rId21"/>
    <p:sldId id="275" r:id="rId22"/>
    <p:sldId id="274"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3" r:id="rId39"/>
    <p:sldId id="294" r:id="rId40"/>
    <p:sldId id="295" r:id="rId41"/>
    <p:sldId id="296" r:id="rId42"/>
    <p:sldId id="297" r:id="rId43"/>
    <p:sldId id="298" r:id="rId44"/>
    <p:sldId id="299" r:id="rId45"/>
    <p:sldId id="300" r:id="rId46"/>
    <p:sldId id="301" r:id="rId47"/>
    <p:sldId id="302" r:id="rId48"/>
    <p:sldId id="304" r:id="rId49"/>
    <p:sldId id="305" r:id="rId50"/>
    <p:sldId id="307" r:id="rId51"/>
  </p:sldIdLst>
  <p:sldSz cx="9144000" cy="6858000" type="screen4x3"/>
  <p:notesSz cx="6858000" cy="9144000"/>
  <p:defaultTextStyle>
    <a:defPPr>
      <a:defRPr lang="es-V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8" d="100"/>
          <a:sy n="48" d="100"/>
        </p:scale>
        <p:origin x="-155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7" name="6 Conector recto"/>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28 Título"/>
          <p:cNvSpPr>
            <a:spLocks noGrp="1"/>
          </p:cNvSpPr>
          <p:nvPr>
            <p:ph type="ctrTitle"/>
          </p:nvPr>
        </p:nvSpPr>
        <p:spPr>
          <a:xfrm>
            <a:off x="381000" y="4853411"/>
            <a:ext cx="8458200" cy="1222375"/>
          </a:xfrm>
        </p:spPr>
        <p:txBody>
          <a:bodyPr anchor="t"/>
          <a:lstStyle/>
          <a:p>
            <a:r>
              <a:rPr kumimoji="0" lang="es-ES" smtClean="0"/>
              <a:t>Haga clic para modificar el estilo de título del patrón</a:t>
            </a:r>
            <a:endParaRPr kumimoji="0" lang="en-US"/>
          </a:p>
        </p:txBody>
      </p:sp>
      <p:sp>
        <p:nvSpPr>
          <p:cNvPr id="9" name="8 Subtítulo"/>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
        <p:nvSpPr>
          <p:cNvPr id="16" name="15 Marcador de fecha"/>
          <p:cNvSpPr>
            <a:spLocks noGrp="1"/>
          </p:cNvSpPr>
          <p:nvPr>
            <p:ph type="dt" sz="half" idx="10"/>
          </p:nvPr>
        </p:nvSpPr>
        <p:spPr/>
        <p:txBody>
          <a:bodyPr/>
          <a:lstStyle/>
          <a:p>
            <a:fld id="{01574180-CAD5-4755-A359-7B769718887A}" type="datetimeFigureOut">
              <a:rPr lang="es-VE" smtClean="0"/>
              <a:pPr/>
              <a:t>01/12/2010</a:t>
            </a:fld>
            <a:endParaRPr lang="es-VE"/>
          </a:p>
        </p:txBody>
      </p:sp>
      <p:sp>
        <p:nvSpPr>
          <p:cNvPr id="2" name="1 Marcador de pie de página"/>
          <p:cNvSpPr>
            <a:spLocks noGrp="1"/>
          </p:cNvSpPr>
          <p:nvPr>
            <p:ph type="ftr" sz="quarter" idx="11"/>
          </p:nvPr>
        </p:nvSpPr>
        <p:spPr/>
        <p:txBody>
          <a:bodyPr/>
          <a:lstStyle/>
          <a:p>
            <a:endParaRPr lang="es-VE"/>
          </a:p>
        </p:txBody>
      </p:sp>
      <p:sp>
        <p:nvSpPr>
          <p:cNvPr id="15" name="14 Marcador de número de diapositiva"/>
          <p:cNvSpPr>
            <a:spLocks noGrp="1"/>
          </p:cNvSpPr>
          <p:nvPr>
            <p:ph type="sldNum" sz="quarter" idx="12"/>
          </p:nvPr>
        </p:nvSpPr>
        <p:spPr>
          <a:xfrm>
            <a:off x="8229600" y="6473952"/>
            <a:ext cx="758952" cy="246888"/>
          </a:xfrm>
        </p:spPr>
        <p:txBody>
          <a:bodyPr/>
          <a:lstStyle/>
          <a:p>
            <a:fld id="{B06D2917-3D0D-4B0A-8CCE-B13036519879}" type="slidenum">
              <a:rPr lang="es-VE" smtClean="0"/>
              <a:pPr/>
              <a:t>‹#›</a:t>
            </a:fld>
            <a:endParaRPr lang="es-V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01574180-CAD5-4755-A359-7B769718887A}" type="datetimeFigureOut">
              <a:rPr lang="es-VE" smtClean="0"/>
              <a:pPr/>
              <a:t>01/12/2010</a:t>
            </a:fld>
            <a:endParaRPr lang="es-VE"/>
          </a:p>
        </p:txBody>
      </p:sp>
      <p:sp>
        <p:nvSpPr>
          <p:cNvPr id="5" name="4 Marcador de pie de página"/>
          <p:cNvSpPr>
            <a:spLocks noGrp="1"/>
          </p:cNvSpPr>
          <p:nvPr>
            <p:ph type="ftr" sz="quarter" idx="11"/>
          </p:nvPr>
        </p:nvSpPr>
        <p:spPr/>
        <p:txBody>
          <a:bodyPr/>
          <a:lstStyle/>
          <a:p>
            <a:endParaRPr lang="es-VE"/>
          </a:p>
        </p:txBody>
      </p:sp>
      <p:sp>
        <p:nvSpPr>
          <p:cNvPr id="6" name="5 Marcador de número de diapositiva"/>
          <p:cNvSpPr>
            <a:spLocks noGrp="1"/>
          </p:cNvSpPr>
          <p:nvPr>
            <p:ph type="sldNum" sz="quarter" idx="12"/>
          </p:nvPr>
        </p:nvSpPr>
        <p:spPr/>
        <p:txBody>
          <a:bodyPr/>
          <a:lstStyle/>
          <a:p>
            <a:fld id="{B06D2917-3D0D-4B0A-8CCE-B13036519879}" type="slidenum">
              <a:rPr lang="es-VE" smtClean="0"/>
              <a:pPr/>
              <a:t>‹#›</a:t>
            </a:fld>
            <a:endParaRPr lang="es-V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858000" y="549276"/>
            <a:ext cx="1828800" cy="5851525"/>
          </a:xfrm>
        </p:spPr>
        <p:txBody>
          <a:bodyPr vert="eaVer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549276"/>
            <a:ext cx="6248400" cy="5851525"/>
          </a:xfrm>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01574180-CAD5-4755-A359-7B769718887A}" type="datetimeFigureOut">
              <a:rPr lang="es-VE" smtClean="0"/>
              <a:pPr/>
              <a:t>01/12/2010</a:t>
            </a:fld>
            <a:endParaRPr lang="es-VE"/>
          </a:p>
        </p:txBody>
      </p:sp>
      <p:sp>
        <p:nvSpPr>
          <p:cNvPr id="5" name="4 Marcador de pie de página"/>
          <p:cNvSpPr>
            <a:spLocks noGrp="1"/>
          </p:cNvSpPr>
          <p:nvPr>
            <p:ph type="ftr" sz="quarter" idx="11"/>
          </p:nvPr>
        </p:nvSpPr>
        <p:spPr/>
        <p:txBody>
          <a:bodyPr/>
          <a:lstStyle/>
          <a:p>
            <a:endParaRPr lang="es-VE"/>
          </a:p>
        </p:txBody>
      </p:sp>
      <p:sp>
        <p:nvSpPr>
          <p:cNvPr id="6" name="5 Marcador de número de diapositiva"/>
          <p:cNvSpPr>
            <a:spLocks noGrp="1"/>
          </p:cNvSpPr>
          <p:nvPr>
            <p:ph type="sldNum" sz="quarter" idx="12"/>
          </p:nvPr>
        </p:nvSpPr>
        <p:spPr/>
        <p:txBody>
          <a:bodyPr/>
          <a:lstStyle/>
          <a:p>
            <a:fld id="{B06D2917-3D0D-4B0A-8CCE-B13036519879}" type="slidenum">
              <a:rPr lang="es-VE" smtClean="0"/>
              <a:pPr/>
              <a:t>‹#›</a:t>
            </a:fld>
            <a:endParaRPr lang="es-V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2" name="2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27" name="26 Marcador de contenido"/>
          <p:cNvSpPr>
            <a:spLocks noGrp="1"/>
          </p:cNvSpPr>
          <p:nvPr>
            <p:ph idx="1"/>
          </p:nvPr>
        </p:nvSpPr>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25" name="24 Marcador de fecha"/>
          <p:cNvSpPr>
            <a:spLocks noGrp="1"/>
          </p:cNvSpPr>
          <p:nvPr>
            <p:ph type="dt" sz="half" idx="10"/>
          </p:nvPr>
        </p:nvSpPr>
        <p:spPr/>
        <p:txBody>
          <a:bodyPr/>
          <a:lstStyle/>
          <a:p>
            <a:fld id="{01574180-CAD5-4755-A359-7B769718887A}" type="datetimeFigureOut">
              <a:rPr lang="es-VE" smtClean="0"/>
              <a:pPr/>
              <a:t>01/12/2010</a:t>
            </a:fld>
            <a:endParaRPr lang="es-VE"/>
          </a:p>
        </p:txBody>
      </p:sp>
      <p:sp>
        <p:nvSpPr>
          <p:cNvPr id="19" name="18 Marcador de pie de página"/>
          <p:cNvSpPr>
            <a:spLocks noGrp="1"/>
          </p:cNvSpPr>
          <p:nvPr>
            <p:ph type="ftr" sz="quarter" idx="11"/>
          </p:nvPr>
        </p:nvSpPr>
        <p:spPr>
          <a:xfrm>
            <a:off x="3581400" y="76200"/>
            <a:ext cx="2895600" cy="288925"/>
          </a:xfrm>
        </p:spPr>
        <p:txBody>
          <a:bodyPr/>
          <a:lstStyle/>
          <a:p>
            <a:endParaRPr lang="es-VE"/>
          </a:p>
        </p:txBody>
      </p:sp>
      <p:sp>
        <p:nvSpPr>
          <p:cNvPr id="16" name="15 Marcador de número de diapositiva"/>
          <p:cNvSpPr>
            <a:spLocks noGrp="1"/>
          </p:cNvSpPr>
          <p:nvPr>
            <p:ph type="sldNum" sz="quarter" idx="12"/>
          </p:nvPr>
        </p:nvSpPr>
        <p:spPr>
          <a:xfrm>
            <a:off x="8229600" y="6473952"/>
            <a:ext cx="758952" cy="246888"/>
          </a:xfrm>
        </p:spPr>
        <p:txBody>
          <a:bodyPr/>
          <a:lstStyle/>
          <a:p>
            <a:fld id="{B06D2917-3D0D-4B0A-8CCE-B13036519879}" type="slidenum">
              <a:rPr lang="es-VE" smtClean="0"/>
              <a:pPr/>
              <a:t>‹#›</a:t>
            </a:fld>
            <a:endParaRPr lang="es-V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3">
        <a:schemeClr val="bg2"/>
      </p:bgRef>
    </p:bg>
    <p:spTree>
      <p:nvGrpSpPr>
        <p:cNvPr id="1" name=""/>
        <p:cNvGrpSpPr/>
        <p:nvPr/>
      </p:nvGrpSpPr>
      <p:grpSpPr>
        <a:xfrm>
          <a:off x="0" y="0"/>
          <a:ext cx="0" cy="0"/>
          <a:chOff x="0" y="0"/>
          <a:chExt cx="0" cy="0"/>
        </a:xfrm>
      </p:grpSpPr>
      <p:sp>
        <p:nvSpPr>
          <p:cNvPr id="7" name="6 Conector recto"/>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5 Marcador de texto"/>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smtClean="0"/>
              <a:t>Haga clic para modificar el estilo de texto del patrón</a:t>
            </a:r>
          </a:p>
        </p:txBody>
      </p:sp>
      <p:sp>
        <p:nvSpPr>
          <p:cNvPr id="19" name="18 Marcador de fecha"/>
          <p:cNvSpPr>
            <a:spLocks noGrp="1"/>
          </p:cNvSpPr>
          <p:nvPr>
            <p:ph type="dt" sz="half" idx="10"/>
          </p:nvPr>
        </p:nvSpPr>
        <p:spPr/>
        <p:txBody>
          <a:bodyPr/>
          <a:lstStyle/>
          <a:p>
            <a:fld id="{01574180-CAD5-4755-A359-7B769718887A}" type="datetimeFigureOut">
              <a:rPr lang="es-VE" smtClean="0"/>
              <a:pPr/>
              <a:t>01/12/2010</a:t>
            </a:fld>
            <a:endParaRPr lang="es-VE"/>
          </a:p>
        </p:txBody>
      </p:sp>
      <p:sp>
        <p:nvSpPr>
          <p:cNvPr id="11" name="10 Marcador de pie de página"/>
          <p:cNvSpPr>
            <a:spLocks noGrp="1"/>
          </p:cNvSpPr>
          <p:nvPr>
            <p:ph type="ftr" sz="quarter" idx="11"/>
          </p:nvPr>
        </p:nvSpPr>
        <p:spPr/>
        <p:txBody>
          <a:bodyPr/>
          <a:lstStyle/>
          <a:p>
            <a:endParaRPr lang="es-VE"/>
          </a:p>
        </p:txBody>
      </p:sp>
      <p:sp>
        <p:nvSpPr>
          <p:cNvPr id="16" name="15 Marcador de número de diapositiva"/>
          <p:cNvSpPr>
            <a:spLocks noGrp="1"/>
          </p:cNvSpPr>
          <p:nvPr>
            <p:ph type="sldNum" sz="quarter" idx="12"/>
          </p:nvPr>
        </p:nvSpPr>
        <p:spPr/>
        <p:txBody>
          <a:bodyPr/>
          <a:lstStyle/>
          <a:p>
            <a:fld id="{B06D2917-3D0D-4B0A-8CCE-B13036519879}" type="slidenum">
              <a:rPr lang="es-VE" smtClean="0"/>
              <a:pPr/>
              <a:t>‹#›</a:t>
            </a:fld>
            <a:endParaRPr lang="es-VE"/>
          </a:p>
        </p:txBody>
      </p:sp>
      <p:sp>
        <p:nvSpPr>
          <p:cNvPr id="8" name="7 Título"/>
          <p:cNvSpPr>
            <a:spLocks noGrp="1"/>
          </p:cNvSpPr>
          <p:nvPr>
            <p:ph type="title"/>
          </p:nvPr>
        </p:nvSpPr>
        <p:spPr>
          <a:xfrm>
            <a:off x="180475" y="2947085"/>
            <a:ext cx="8686800" cy="1184825"/>
          </a:xfrm>
        </p:spPr>
        <p:txBody>
          <a:bodyPr rtlCol="0" anchor="t"/>
          <a:lstStyle>
            <a:lvl1pPr algn="r">
              <a:defRPr/>
            </a:lvl1pPr>
          </a:lstStyle>
          <a:p>
            <a:r>
              <a:rPr kumimoji="0" lang="es-ES" smtClean="0"/>
              <a:t>Haga clic para modificar el estilo de título del patrón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0" name="19 Título"/>
          <p:cNvSpPr>
            <a:spLocks noGrp="1"/>
          </p:cNvSpPr>
          <p:nvPr>
            <p:ph type="title"/>
          </p:nvPr>
        </p:nvSpPr>
        <p:spPr>
          <a:xfrm>
            <a:off x="301752" y="457200"/>
            <a:ext cx="8686800" cy="841248"/>
          </a:xfrm>
        </p:spPr>
        <p:txBody>
          <a:bodyPr/>
          <a:lstStyle/>
          <a:p>
            <a:r>
              <a:rPr kumimoji="0" lang="es-ES" smtClean="0"/>
              <a:t>Haga clic para modificar el estilo de título del patrón</a:t>
            </a:r>
            <a:endParaRPr kumimoji="0" lang="en-US"/>
          </a:p>
        </p:txBody>
      </p:sp>
      <p:sp>
        <p:nvSpPr>
          <p:cNvPr id="14" name="13 Marcador de contenido"/>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3" name="12 Marcador de contenido"/>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21" name="20 Marcador de fecha"/>
          <p:cNvSpPr>
            <a:spLocks noGrp="1"/>
          </p:cNvSpPr>
          <p:nvPr>
            <p:ph type="dt" sz="half" idx="10"/>
          </p:nvPr>
        </p:nvSpPr>
        <p:spPr/>
        <p:txBody>
          <a:bodyPr/>
          <a:lstStyle/>
          <a:p>
            <a:fld id="{01574180-CAD5-4755-A359-7B769718887A}" type="datetimeFigureOut">
              <a:rPr lang="es-VE" smtClean="0"/>
              <a:pPr/>
              <a:t>01/12/2010</a:t>
            </a:fld>
            <a:endParaRPr lang="es-VE"/>
          </a:p>
        </p:txBody>
      </p:sp>
      <p:sp>
        <p:nvSpPr>
          <p:cNvPr id="10" name="9 Marcador de pie de página"/>
          <p:cNvSpPr>
            <a:spLocks noGrp="1"/>
          </p:cNvSpPr>
          <p:nvPr>
            <p:ph type="ftr" sz="quarter" idx="11"/>
          </p:nvPr>
        </p:nvSpPr>
        <p:spPr/>
        <p:txBody>
          <a:bodyPr/>
          <a:lstStyle/>
          <a:p>
            <a:endParaRPr lang="es-VE"/>
          </a:p>
        </p:txBody>
      </p:sp>
      <p:sp>
        <p:nvSpPr>
          <p:cNvPr id="31" name="30 Marcador de número de diapositiva"/>
          <p:cNvSpPr>
            <a:spLocks noGrp="1"/>
          </p:cNvSpPr>
          <p:nvPr>
            <p:ph type="sldNum" sz="quarter" idx="12"/>
          </p:nvPr>
        </p:nvSpPr>
        <p:spPr/>
        <p:txBody>
          <a:bodyPr/>
          <a:lstStyle/>
          <a:p>
            <a:fld id="{B06D2917-3D0D-4B0A-8CCE-B13036519879}" type="slidenum">
              <a:rPr lang="es-VE" smtClean="0"/>
              <a:pPr/>
              <a:t>‹#›</a:t>
            </a:fld>
            <a:endParaRPr lang="es-V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spTree>
      <p:nvGrpSpPr>
        <p:cNvPr id="1" name=""/>
        <p:cNvGrpSpPr/>
        <p:nvPr/>
      </p:nvGrpSpPr>
      <p:grpSpPr>
        <a:xfrm>
          <a:off x="0" y="0"/>
          <a:ext cx="0" cy="0"/>
          <a:chOff x="0" y="0"/>
          <a:chExt cx="0" cy="0"/>
        </a:xfrm>
      </p:grpSpPr>
      <p:sp>
        <p:nvSpPr>
          <p:cNvPr id="29" name="28 Título"/>
          <p:cNvSpPr>
            <a:spLocks noGrp="1"/>
          </p:cNvSpPr>
          <p:nvPr>
            <p:ph type="title"/>
          </p:nvPr>
        </p:nvSpPr>
        <p:spPr>
          <a:xfrm>
            <a:off x="304800" y="5410200"/>
            <a:ext cx="8610600" cy="882650"/>
          </a:xfrm>
        </p:spPr>
        <p:txBody>
          <a:bodyPr anchor="ctr"/>
          <a:lstStyle>
            <a:lvl1pPr>
              <a:defRPr/>
            </a:lvl1pPr>
          </a:lstStyle>
          <a:p>
            <a:r>
              <a:rPr kumimoji="0" lang="es-ES" smtClean="0"/>
              <a:t>Haga clic para modificar el estilo de título del patrón</a:t>
            </a:r>
            <a:endParaRPr kumimoji="0" lang="en-US"/>
          </a:p>
        </p:txBody>
      </p:sp>
      <p:sp>
        <p:nvSpPr>
          <p:cNvPr id="13" name="12 Marcador de texto"/>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25" name="24 Marcador de texto"/>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4" name="3 Marcador de contenido"/>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28" name="27 Marcador de contenido"/>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0" name="9 Marcador de fecha"/>
          <p:cNvSpPr>
            <a:spLocks noGrp="1"/>
          </p:cNvSpPr>
          <p:nvPr>
            <p:ph type="dt" sz="half" idx="10"/>
          </p:nvPr>
        </p:nvSpPr>
        <p:spPr/>
        <p:txBody>
          <a:bodyPr/>
          <a:lstStyle/>
          <a:p>
            <a:fld id="{01574180-CAD5-4755-A359-7B769718887A}" type="datetimeFigureOut">
              <a:rPr lang="es-VE" smtClean="0"/>
              <a:pPr/>
              <a:t>01/12/2010</a:t>
            </a:fld>
            <a:endParaRPr lang="es-VE"/>
          </a:p>
        </p:txBody>
      </p:sp>
      <p:sp>
        <p:nvSpPr>
          <p:cNvPr id="6" name="5 Marcador de pie de página"/>
          <p:cNvSpPr>
            <a:spLocks noGrp="1"/>
          </p:cNvSpPr>
          <p:nvPr>
            <p:ph type="ftr" sz="quarter" idx="11"/>
          </p:nvPr>
        </p:nvSpPr>
        <p:spPr/>
        <p:txBody>
          <a:bodyPr/>
          <a:lstStyle/>
          <a:p>
            <a:endParaRPr lang="es-VE"/>
          </a:p>
        </p:txBody>
      </p:sp>
      <p:sp>
        <p:nvSpPr>
          <p:cNvPr id="7" name="6 Marcador de número de diapositiva"/>
          <p:cNvSpPr>
            <a:spLocks noGrp="1"/>
          </p:cNvSpPr>
          <p:nvPr>
            <p:ph type="sldNum" sz="quarter" idx="12"/>
          </p:nvPr>
        </p:nvSpPr>
        <p:spPr>
          <a:xfrm>
            <a:off x="8229600" y="6477000"/>
            <a:ext cx="762000" cy="246888"/>
          </a:xfrm>
        </p:spPr>
        <p:txBody>
          <a:bodyPr/>
          <a:lstStyle/>
          <a:p>
            <a:fld id="{B06D2917-3D0D-4B0A-8CCE-B13036519879}" type="slidenum">
              <a:rPr lang="es-VE" smtClean="0"/>
              <a:pPr/>
              <a:t>‹#›</a:t>
            </a:fld>
            <a:endParaRPr lang="es-VE"/>
          </a:p>
        </p:txBody>
      </p:sp>
      <p:sp>
        <p:nvSpPr>
          <p:cNvPr id="11" name="10 Conector recto"/>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30" name="29 Título"/>
          <p:cNvSpPr>
            <a:spLocks noGrp="1"/>
          </p:cNvSpPr>
          <p:nvPr>
            <p:ph type="title"/>
          </p:nvPr>
        </p:nvSpPr>
        <p:spPr>
          <a:xfrm>
            <a:off x="301752" y="457200"/>
            <a:ext cx="8686800" cy="841248"/>
          </a:xfrm>
        </p:spPr>
        <p:txBody>
          <a:bodyPr/>
          <a:lstStyle/>
          <a:p>
            <a:r>
              <a:rPr kumimoji="0" lang="es-ES" smtClean="0"/>
              <a:t>Haga clic para modificar el estilo de título del patrón</a:t>
            </a:r>
            <a:endParaRPr kumimoji="0" lang="en-US"/>
          </a:p>
        </p:txBody>
      </p:sp>
      <p:sp>
        <p:nvSpPr>
          <p:cNvPr id="12" name="11 Marcador de fecha"/>
          <p:cNvSpPr>
            <a:spLocks noGrp="1"/>
          </p:cNvSpPr>
          <p:nvPr>
            <p:ph type="dt" sz="half" idx="10"/>
          </p:nvPr>
        </p:nvSpPr>
        <p:spPr/>
        <p:txBody>
          <a:bodyPr/>
          <a:lstStyle/>
          <a:p>
            <a:fld id="{01574180-CAD5-4755-A359-7B769718887A}" type="datetimeFigureOut">
              <a:rPr lang="es-VE" smtClean="0"/>
              <a:pPr/>
              <a:t>01/12/2010</a:t>
            </a:fld>
            <a:endParaRPr lang="es-VE"/>
          </a:p>
        </p:txBody>
      </p:sp>
      <p:sp>
        <p:nvSpPr>
          <p:cNvPr id="21" name="20 Marcador de pie de página"/>
          <p:cNvSpPr>
            <a:spLocks noGrp="1"/>
          </p:cNvSpPr>
          <p:nvPr>
            <p:ph type="ftr" sz="quarter" idx="11"/>
          </p:nvPr>
        </p:nvSpPr>
        <p:spPr/>
        <p:txBody>
          <a:bodyPr/>
          <a:lstStyle/>
          <a:p>
            <a:endParaRPr lang="es-VE"/>
          </a:p>
        </p:txBody>
      </p:sp>
      <p:sp>
        <p:nvSpPr>
          <p:cNvPr id="6" name="5 Marcador de número de diapositiva"/>
          <p:cNvSpPr>
            <a:spLocks noGrp="1"/>
          </p:cNvSpPr>
          <p:nvPr>
            <p:ph type="sldNum" sz="quarter" idx="12"/>
          </p:nvPr>
        </p:nvSpPr>
        <p:spPr/>
        <p:txBody>
          <a:bodyPr/>
          <a:lstStyle/>
          <a:p>
            <a:fld id="{B06D2917-3D0D-4B0A-8CCE-B13036519879}" type="slidenum">
              <a:rPr lang="es-VE" smtClean="0"/>
              <a:pPr/>
              <a:t>‹#›</a:t>
            </a:fld>
            <a:endParaRPr lang="es-V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3" name="2 Marcador de fecha"/>
          <p:cNvSpPr>
            <a:spLocks noGrp="1"/>
          </p:cNvSpPr>
          <p:nvPr>
            <p:ph type="dt" sz="half" idx="10"/>
          </p:nvPr>
        </p:nvSpPr>
        <p:spPr/>
        <p:txBody>
          <a:bodyPr/>
          <a:lstStyle/>
          <a:p>
            <a:fld id="{01574180-CAD5-4755-A359-7B769718887A}" type="datetimeFigureOut">
              <a:rPr lang="es-VE" smtClean="0"/>
              <a:pPr/>
              <a:t>01/12/2010</a:t>
            </a:fld>
            <a:endParaRPr lang="es-VE"/>
          </a:p>
        </p:txBody>
      </p:sp>
      <p:sp>
        <p:nvSpPr>
          <p:cNvPr id="24" name="23 Marcador de pie de página"/>
          <p:cNvSpPr>
            <a:spLocks noGrp="1"/>
          </p:cNvSpPr>
          <p:nvPr>
            <p:ph type="ftr" sz="quarter" idx="11"/>
          </p:nvPr>
        </p:nvSpPr>
        <p:spPr/>
        <p:txBody>
          <a:bodyPr/>
          <a:lstStyle/>
          <a:p>
            <a:endParaRPr lang="es-VE"/>
          </a:p>
        </p:txBody>
      </p:sp>
      <p:sp>
        <p:nvSpPr>
          <p:cNvPr id="7" name="6 Marcador de número de diapositiva"/>
          <p:cNvSpPr>
            <a:spLocks noGrp="1"/>
          </p:cNvSpPr>
          <p:nvPr>
            <p:ph type="sldNum" sz="quarter" idx="12"/>
          </p:nvPr>
        </p:nvSpPr>
        <p:spPr/>
        <p:txBody>
          <a:bodyPr/>
          <a:lstStyle/>
          <a:p>
            <a:fld id="{B06D2917-3D0D-4B0A-8CCE-B13036519879}" type="slidenum">
              <a:rPr lang="es-VE" smtClean="0"/>
              <a:pPr/>
              <a:t>‹#›</a:t>
            </a:fld>
            <a:endParaRPr lang="es-V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8" name="7 Conector recto"/>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Título"/>
          <p:cNvSpPr>
            <a:spLocks noGrp="1"/>
          </p:cNvSpPr>
          <p:nvPr>
            <p:ph type="title"/>
          </p:nvPr>
        </p:nvSpPr>
        <p:spPr>
          <a:xfrm>
            <a:off x="457200" y="5486400"/>
            <a:ext cx="8458200" cy="520700"/>
          </a:xfrm>
        </p:spPr>
        <p:txBody>
          <a:bodyPr anchor="ctr"/>
          <a:lstStyle>
            <a:lvl1pPr algn="l">
              <a:buNone/>
              <a:defRPr sz="2000" b="1"/>
            </a:lvl1pPr>
          </a:lstStyle>
          <a:p>
            <a:r>
              <a:rPr kumimoji="0" lang="es-ES" smtClean="0"/>
              <a:t>Haga clic para modificar el estilo de título del patrón</a:t>
            </a:r>
            <a:endParaRPr kumimoji="0" lang="en-US"/>
          </a:p>
        </p:txBody>
      </p:sp>
      <p:sp>
        <p:nvSpPr>
          <p:cNvPr id="26" name="25 Marcador de texto"/>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s-ES" smtClean="0"/>
              <a:t>Haga clic para modificar el estilo de texto del patrón</a:t>
            </a:r>
          </a:p>
        </p:txBody>
      </p:sp>
      <p:sp>
        <p:nvSpPr>
          <p:cNvPr id="14" name="13 Marcador de contenido"/>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25" name="24 Marcador de fecha"/>
          <p:cNvSpPr>
            <a:spLocks noGrp="1"/>
          </p:cNvSpPr>
          <p:nvPr>
            <p:ph type="dt" sz="half" idx="10"/>
          </p:nvPr>
        </p:nvSpPr>
        <p:spPr/>
        <p:txBody>
          <a:bodyPr/>
          <a:lstStyle/>
          <a:p>
            <a:fld id="{01574180-CAD5-4755-A359-7B769718887A}" type="datetimeFigureOut">
              <a:rPr lang="es-VE" smtClean="0"/>
              <a:pPr/>
              <a:t>01/12/2010</a:t>
            </a:fld>
            <a:endParaRPr lang="es-VE"/>
          </a:p>
        </p:txBody>
      </p:sp>
      <p:sp>
        <p:nvSpPr>
          <p:cNvPr id="29" name="28 Marcador de pie de página"/>
          <p:cNvSpPr>
            <a:spLocks noGrp="1"/>
          </p:cNvSpPr>
          <p:nvPr>
            <p:ph type="ftr" sz="quarter" idx="11"/>
          </p:nvPr>
        </p:nvSpPr>
        <p:spPr/>
        <p:txBody>
          <a:bodyPr/>
          <a:lstStyle/>
          <a:p>
            <a:endParaRPr lang="es-VE"/>
          </a:p>
        </p:txBody>
      </p:sp>
      <p:sp>
        <p:nvSpPr>
          <p:cNvPr id="7" name="6 Marcador de número de diapositiva"/>
          <p:cNvSpPr>
            <a:spLocks noGrp="1"/>
          </p:cNvSpPr>
          <p:nvPr>
            <p:ph type="sldNum" sz="quarter" idx="12"/>
          </p:nvPr>
        </p:nvSpPr>
        <p:spPr/>
        <p:txBody>
          <a:bodyPr/>
          <a:lstStyle/>
          <a:p>
            <a:fld id="{B06D2917-3D0D-4B0A-8CCE-B13036519879}" type="slidenum">
              <a:rPr lang="es-VE" smtClean="0"/>
              <a:pPr/>
              <a:t>‹#›</a:t>
            </a:fld>
            <a:endParaRPr lang="es-V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13" name="12 Marcador de posición de imagen"/>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s-ES" smtClean="0"/>
              <a:t>Haga clic en el icono para agregar una imagen</a:t>
            </a:r>
            <a:endParaRPr kumimoji="0" lang="en-US" dirty="0"/>
          </a:p>
        </p:txBody>
      </p:sp>
      <p:sp>
        <p:nvSpPr>
          <p:cNvPr id="7" name="6 Marcador de fecha"/>
          <p:cNvSpPr>
            <a:spLocks noGrp="1"/>
          </p:cNvSpPr>
          <p:nvPr>
            <p:ph type="dt" sz="half" idx="10"/>
          </p:nvPr>
        </p:nvSpPr>
        <p:spPr/>
        <p:txBody>
          <a:bodyPr/>
          <a:lstStyle/>
          <a:p>
            <a:fld id="{01574180-CAD5-4755-A359-7B769718887A}" type="datetimeFigureOut">
              <a:rPr lang="es-VE" smtClean="0"/>
              <a:pPr/>
              <a:t>01/12/2010</a:t>
            </a:fld>
            <a:endParaRPr lang="es-VE"/>
          </a:p>
        </p:txBody>
      </p:sp>
      <p:sp>
        <p:nvSpPr>
          <p:cNvPr id="5" name="4 Marcador de pie de página"/>
          <p:cNvSpPr>
            <a:spLocks noGrp="1"/>
          </p:cNvSpPr>
          <p:nvPr>
            <p:ph type="ftr" sz="quarter" idx="11"/>
          </p:nvPr>
        </p:nvSpPr>
        <p:spPr/>
        <p:txBody>
          <a:bodyPr/>
          <a:lstStyle/>
          <a:p>
            <a:endParaRPr lang="es-VE"/>
          </a:p>
        </p:txBody>
      </p:sp>
      <p:sp>
        <p:nvSpPr>
          <p:cNvPr id="31" name="30 Marcador de número de diapositiva"/>
          <p:cNvSpPr>
            <a:spLocks noGrp="1"/>
          </p:cNvSpPr>
          <p:nvPr>
            <p:ph type="sldNum" sz="quarter" idx="12"/>
          </p:nvPr>
        </p:nvSpPr>
        <p:spPr/>
        <p:txBody>
          <a:bodyPr/>
          <a:lstStyle/>
          <a:p>
            <a:fld id="{B06D2917-3D0D-4B0A-8CCE-B13036519879}" type="slidenum">
              <a:rPr lang="es-VE" smtClean="0"/>
              <a:pPr/>
              <a:t>‹#›</a:t>
            </a:fld>
            <a:endParaRPr lang="es-VE"/>
          </a:p>
        </p:txBody>
      </p:sp>
      <p:sp>
        <p:nvSpPr>
          <p:cNvPr id="17" name="16 Título"/>
          <p:cNvSpPr>
            <a:spLocks noGrp="1"/>
          </p:cNvSpPr>
          <p:nvPr>
            <p:ph type="title"/>
          </p:nvPr>
        </p:nvSpPr>
        <p:spPr>
          <a:xfrm>
            <a:off x="381000" y="4993760"/>
            <a:ext cx="5867400" cy="522288"/>
          </a:xfrm>
        </p:spPr>
        <p:txBody>
          <a:bodyPr anchor="ctr"/>
          <a:lstStyle>
            <a:lvl1pPr algn="l">
              <a:buNone/>
              <a:defRPr sz="2000" b="1"/>
            </a:lvl1pPr>
          </a:lstStyle>
          <a:p>
            <a:r>
              <a:rPr kumimoji="0" lang="es-ES" smtClean="0"/>
              <a:t>Haga clic para modificar el estilo de título del patrón</a:t>
            </a:r>
            <a:endParaRPr kumimoji="0" lang="en-US"/>
          </a:p>
        </p:txBody>
      </p:sp>
      <p:sp>
        <p:nvSpPr>
          <p:cNvPr id="26" name="25 Marcador de texto"/>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s-ES" smtClean="0"/>
              <a:t>Haga clic para modificar el estilo de texto del patrón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Conector recto"/>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7 Marcador de texto"/>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1" name="10 Marcador de fecha"/>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01574180-CAD5-4755-A359-7B769718887A}" type="datetimeFigureOut">
              <a:rPr lang="es-VE" smtClean="0"/>
              <a:pPr/>
              <a:t>01/12/2010</a:t>
            </a:fld>
            <a:endParaRPr lang="es-VE"/>
          </a:p>
        </p:txBody>
      </p:sp>
      <p:sp>
        <p:nvSpPr>
          <p:cNvPr id="28" name="27 Marcador de pie de página"/>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s-VE"/>
          </a:p>
        </p:txBody>
      </p:sp>
      <p:sp>
        <p:nvSpPr>
          <p:cNvPr id="5" name="4 Marcador de número de diapositiva"/>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B06D2917-3D0D-4B0A-8CCE-B13036519879}" type="slidenum">
              <a:rPr lang="es-VE" smtClean="0"/>
              <a:pPr/>
              <a:t>‹#›</a:t>
            </a:fld>
            <a:endParaRPr lang="es-VE"/>
          </a:p>
        </p:txBody>
      </p:sp>
      <p:sp>
        <p:nvSpPr>
          <p:cNvPr id="10" name="9 Marcador de título"/>
          <p:cNvSpPr>
            <a:spLocks noGrp="1"/>
          </p:cNvSpPr>
          <p:nvPr>
            <p:ph type="title"/>
          </p:nvPr>
        </p:nvSpPr>
        <p:spPr>
          <a:xfrm>
            <a:off x="304800" y="457200"/>
            <a:ext cx="8686800" cy="838200"/>
          </a:xfrm>
          <a:prstGeom prst="rect">
            <a:avLst/>
          </a:prstGeom>
        </p:spPr>
        <p:txBody>
          <a:bodyPr vert="horz" anchor="ctr">
            <a:normAutofit/>
          </a:bodyPr>
          <a:lstStyle/>
          <a:p>
            <a:r>
              <a:rPr kumimoji="0" lang="es-ES" smtClean="0"/>
              <a:t>Haga clic para modificar el estilo de título del patrón</a:t>
            </a:r>
            <a:endParaRPr kumimoji="0" lang="en-US"/>
          </a:p>
        </p:txBody>
      </p:sp>
      <p:sp>
        <p:nvSpPr>
          <p:cNvPr id="9" name="8 Conector recto"/>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Conector recto"/>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3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40000"/>
            <a:lum/>
          </a:blip>
          <a:srcRect/>
          <a:stretch>
            <a:fillRect l="-12000" r="-12000"/>
          </a:stretch>
        </a:blipFill>
        <a:effectLst/>
      </p:bgPr>
    </p:bg>
    <p:spTree>
      <p:nvGrpSpPr>
        <p:cNvPr id="1" name=""/>
        <p:cNvGrpSpPr/>
        <p:nvPr/>
      </p:nvGrpSpPr>
      <p:grpSpPr>
        <a:xfrm>
          <a:off x="0" y="0"/>
          <a:ext cx="0" cy="0"/>
          <a:chOff x="0" y="0"/>
          <a:chExt cx="0" cy="0"/>
        </a:xfrm>
      </p:grpSpPr>
      <p:sp>
        <p:nvSpPr>
          <p:cNvPr id="2" name="1 Título"/>
          <p:cNvSpPr>
            <a:spLocks noGrp="1"/>
          </p:cNvSpPr>
          <p:nvPr>
            <p:ph type="ctrTitle"/>
          </p:nvPr>
        </p:nvSpPr>
        <p:spPr/>
        <p:txBody>
          <a:bodyPr>
            <a:normAutofit/>
          </a:bodyPr>
          <a:lstStyle/>
          <a:p>
            <a:r>
              <a:rPr lang="es-VE" dirty="0"/>
              <a:t>SOS Telemedicina para Venezuela. Un enfoque </a:t>
            </a:r>
            <a:r>
              <a:rPr lang="es-VE" dirty="0" smtClean="0"/>
              <a:t>interdisciplinario</a:t>
            </a:r>
            <a:endParaRPr lang="es-VE" dirty="0"/>
          </a:p>
        </p:txBody>
      </p:sp>
      <p:sp>
        <p:nvSpPr>
          <p:cNvPr id="3" name="2 Subtítulo"/>
          <p:cNvSpPr>
            <a:spLocks noGrp="1"/>
          </p:cNvSpPr>
          <p:nvPr>
            <p:ph type="subTitle" idx="1"/>
          </p:nvPr>
        </p:nvSpPr>
        <p:spPr/>
        <p:txBody>
          <a:bodyPr>
            <a:normAutofit/>
          </a:bodyPr>
          <a:lstStyle/>
          <a:p>
            <a:r>
              <a:rPr lang="es-VE" dirty="0"/>
              <a:t>Fernandez, L. </a:t>
            </a:r>
            <a:r>
              <a:rPr lang="es-VE" baseline="30000" dirty="0" smtClean="0"/>
              <a:t>1</a:t>
            </a:r>
            <a:r>
              <a:rPr lang="es-VE" dirty="0" smtClean="0"/>
              <a:t>, </a:t>
            </a:r>
            <a:r>
              <a:rPr lang="es-VE" dirty="0"/>
              <a:t>Arrechedera, H. </a:t>
            </a:r>
            <a:r>
              <a:rPr lang="es-VE" baseline="30000" dirty="0" smtClean="0"/>
              <a:t>2</a:t>
            </a:r>
            <a:r>
              <a:rPr lang="es-VE" dirty="0" smtClean="0"/>
              <a:t>, </a:t>
            </a:r>
            <a:r>
              <a:rPr lang="es-VE" dirty="0"/>
              <a:t>Velásquez, J. </a:t>
            </a:r>
            <a:r>
              <a:rPr lang="es-VE" baseline="30000" dirty="0" smtClean="0"/>
              <a:t>2</a:t>
            </a:r>
            <a:r>
              <a:rPr lang="es-VE" dirty="0" smtClean="0"/>
              <a:t>, </a:t>
            </a:r>
            <a:r>
              <a:rPr lang="es-VE" dirty="0"/>
              <a:t>Fariña, M. </a:t>
            </a:r>
            <a:r>
              <a:rPr lang="es-VE" baseline="30000" dirty="0" smtClean="0"/>
              <a:t>2</a:t>
            </a:r>
            <a:r>
              <a:rPr lang="es-VE" dirty="0" smtClean="0"/>
              <a:t>, </a:t>
            </a:r>
            <a:endParaRPr lang="es-VE" dirty="0"/>
          </a:p>
          <a:p>
            <a:r>
              <a:rPr lang="es-VE" dirty="0"/>
              <a:t>(1) Facultad de Ingeniería UCV, (2) Facultad de Medicina UCV</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VE" dirty="0" smtClean="0"/>
              <a:t>Introducción. La plataforma</a:t>
            </a:r>
            <a:endParaRPr lang="es-VE" dirty="0"/>
          </a:p>
        </p:txBody>
      </p:sp>
      <p:sp>
        <p:nvSpPr>
          <p:cNvPr id="3" name="2 Marcador de contenido"/>
          <p:cNvSpPr>
            <a:spLocks noGrp="1"/>
          </p:cNvSpPr>
          <p:nvPr>
            <p:ph idx="1"/>
          </p:nvPr>
        </p:nvSpPr>
        <p:spPr/>
        <p:txBody>
          <a:bodyPr/>
          <a:lstStyle/>
          <a:p>
            <a:r>
              <a:rPr lang="es-VE" dirty="0"/>
              <a:t>Este personal de salud puede hallarse a distintas distancias entre sí y respecto al paciente. La función de la plataforma de comunicaciones es 'vencer esa distancia' convirtiendo en virtual la separación física entre los dispensadores de salud y sus recipientes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C:\Users\luisf\Documents\SOS Telemedicina\davinci1.jpg"/>
          <p:cNvPicPr>
            <a:picLocks noChangeAspect="1" noChangeArrowheads="1"/>
          </p:cNvPicPr>
          <p:nvPr/>
        </p:nvPicPr>
        <p:blipFill>
          <a:blip r:embed="rId2" cstate="print"/>
          <a:srcRect/>
          <a:stretch>
            <a:fillRect/>
          </a:stretch>
        </p:blipFill>
        <p:spPr bwMode="auto">
          <a:xfrm>
            <a:off x="718338" y="620688"/>
            <a:ext cx="4000508" cy="2433642"/>
          </a:xfrm>
          <a:prstGeom prst="rect">
            <a:avLst/>
          </a:prstGeom>
          <a:noFill/>
        </p:spPr>
      </p:pic>
      <p:pic>
        <p:nvPicPr>
          <p:cNvPr id="3" name="Picture 4" descr="C:\Users\luisf\Pictures\Fotos Cacuri\Ing1.jpg"/>
          <p:cNvPicPr>
            <a:picLocks noChangeAspect="1" noChangeArrowheads="1"/>
          </p:cNvPicPr>
          <p:nvPr/>
        </p:nvPicPr>
        <p:blipFill>
          <a:blip r:embed="rId3" cstate="print"/>
          <a:srcRect/>
          <a:stretch>
            <a:fillRect/>
          </a:stretch>
        </p:blipFill>
        <p:spPr bwMode="auto">
          <a:xfrm>
            <a:off x="3169218" y="2780928"/>
            <a:ext cx="5765060" cy="3776114"/>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VE" dirty="0" smtClean="0"/>
              <a:t>Introducción</a:t>
            </a:r>
            <a:endParaRPr lang="es-VE" dirty="0"/>
          </a:p>
        </p:txBody>
      </p:sp>
      <p:sp>
        <p:nvSpPr>
          <p:cNvPr id="3" name="2 Marcador de contenido"/>
          <p:cNvSpPr>
            <a:spLocks noGrp="1"/>
          </p:cNvSpPr>
          <p:nvPr>
            <p:ph idx="1"/>
          </p:nvPr>
        </p:nvSpPr>
        <p:spPr/>
        <p:txBody>
          <a:bodyPr/>
          <a:lstStyle/>
          <a:p>
            <a:r>
              <a:rPr lang="es-VE" dirty="0"/>
              <a:t>Conforme la plataforma se va extendiendo aparecen nuevos actores con competencias diferentes pero que tienen en común el mismo objetivo: el paciente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VE" dirty="0" smtClean="0"/>
              <a:t>Introducción. Los nuevos actores</a:t>
            </a:r>
            <a:endParaRPr lang="es-VE" dirty="0"/>
          </a:p>
        </p:txBody>
      </p:sp>
      <p:sp>
        <p:nvSpPr>
          <p:cNvPr id="3" name="2 Marcador de contenido"/>
          <p:cNvSpPr>
            <a:spLocks noGrp="1"/>
          </p:cNvSpPr>
          <p:nvPr>
            <p:ph idx="1"/>
          </p:nvPr>
        </p:nvSpPr>
        <p:spPr/>
        <p:txBody>
          <a:bodyPr>
            <a:normAutofit fontScale="92500" lnSpcReduction="10000"/>
          </a:bodyPr>
          <a:lstStyle/>
          <a:p>
            <a:r>
              <a:rPr lang="es-VE" dirty="0"/>
              <a:t>Además de quienes manejan directamente la plataforma como los ingenieros electrónicos, ingenieros de telecomunicaciones, computistas, programadores, etc. es necesario incluir en esta </a:t>
            </a:r>
            <a:r>
              <a:rPr lang="es-VE" i="1" dirty="0"/>
              <a:t>web</a:t>
            </a:r>
            <a:r>
              <a:rPr lang="es-VE" dirty="0"/>
              <a:t> a otros profesionales cuyo quehacer ha estado relacionado con la salud aún antes de aparecer las </a:t>
            </a:r>
            <a:r>
              <a:rPr lang="es-VE" dirty="0" err="1"/>
              <a:t>TIC´s</a:t>
            </a:r>
            <a:r>
              <a:rPr lang="es-VE" dirty="0"/>
              <a:t> como es el caso de los Farmaceutas, Odontólogos, </a:t>
            </a:r>
            <a:r>
              <a:rPr lang="es-VE" dirty="0" err="1"/>
              <a:t>Bioanalistas</a:t>
            </a:r>
            <a:r>
              <a:rPr lang="es-VE" dirty="0"/>
              <a:t>, Nutricionistas, Trabajadores Sociales, </a:t>
            </a:r>
            <a:r>
              <a:rPr lang="es-VE" dirty="0" err="1"/>
              <a:t>Psicologos</a:t>
            </a:r>
            <a:r>
              <a:rPr lang="es-VE" dirty="0"/>
              <a:t>, por mencionar algunos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VE" dirty="0" smtClean="0"/>
              <a:t>Introducción. El derecho a la salud</a:t>
            </a:r>
            <a:endParaRPr lang="es-VE" dirty="0"/>
          </a:p>
        </p:txBody>
      </p:sp>
      <p:sp>
        <p:nvSpPr>
          <p:cNvPr id="3" name="2 Marcador de contenido"/>
          <p:cNvSpPr>
            <a:spLocks noGrp="1"/>
          </p:cNvSpPr>
          <p:nvPr>
            <p:ph idx="1"/>
          </p:nvPr>
        </p:nvSpPr>
        <p:spPr/>
        <p:txBody>
          <a:bodyPr/>
          <a:lstStyle/>
          <a:p>
            <a:r>
              <a:rPr lang="es-VE" dirty="0"/>
              <a:t>La organización y gestión de los servicios de salud incorpora a profesionales de Economía, Administración y Contaduría, pero también es objeto de estudios de los profesionales del Derecho ya que la salud no sólo es un Derecho Humano sino que también está contemplada como un derecho en nuestra Carta Magna</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VE" dirty="0" smtClean="0"/>
              <a:t>Introducción. Mas actores</a:t>
            </a:r>
            <a:endParaRPr lang="es-VE" dirty="0"/>
          </a:p>
        </p:txBody>
      </p:sp>
      <p:sp>
        <p:nvSpPr>
          <p:cNvPr id="3" name="2 Marcador de contenido"/>
          <p:cNvSpPr>
            <a:spLocks noGrp="1"/>
          </p:cNvSpPr>
          <p:nvPr>
            <p:ph idx="1"/>
          </p:nvPr>
        </p:nvSpPr>
        <p:spPr/>
        <p:txBody>
          <a:bodyPr>
            <a:normAutofit/>
          </a:bodyPr>
          <a:lstStyle/>
          <a:p>
            <a:r>
              <a:rPr lang="es-VE" dirty="0"/>
              <a:t>El diseño de Hospitales y otros Centros de Salud es objeto y sujeto de Arquitectos, Ingenieros Civiles, Ingenieros Mecánicos, Ingenieros Eléctricos, Diseñadores de Interiores, Ingenieros de Sistemas, Ingenieros Industriales y hasta de </a:t>
            </a:r>
            <a:r>
              <a:rPr lang="es-VE" dirty="0" err="1"/>
              <a:t>Quimicos</a:t>
            </a:r>
            <a:r>
              <a:rPr lang="es-VE" dirty="0"/>
              <a:t> e Ingenieros Químicos ya que es necesario manipular reactivos que se </a:t>
            </a:r>
            <a:r>
              <a:rPr lang="es-VE" dirty="0" smtClean="0"/>
              <a:t>utilizan </a:t>
            </a:r>
            <a:r>
              <a:rPr lang="es-VE" dirty="0"/>
              <a:t>tanto en el diagnóstico y en el tratamiento de las enfermedades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descr="Pastor de nubes.jpg"/>
          <p:cNvPicPr>
            <a:picLocks noChangeAspect="1"/>
          </p:cNvPicPr>
          <p:nvPr/>
        </p:nvPicPr>
        <p:blipFill>
          <a:blip r:embed="rId2" cstate="print">
            <a:duotone>
              <a:prstClr val="black"/>
              <a:schemeClr val="accent1">
                <a:tint val="45000"/>
                <a:satMod val="400000"/>
              </a:schemeClr>
            </a:duotone>
            <a:lum bright="50000" contrast="-49000"/>
          </a:blip>
          <a:stretch>
            <a:fillRect/>
          </a:stretch>
        </p:blipFill>
        <p:spPr>
          <a:xfrm>
            <a:off x="-5892" y="4412"/>
            <a:ext cx="9149892" cy="6853587"/>
          </a:xfrm>
          <a:prstGeom prst="rect">
            <a:avLst/>
          </a:prstGeom>
          <a:effectLst>
            <a:outerShdw blurRad="50800" dist="50800" dir="5400000" sx="1000" sy="1000" algn="ctr" rotWithShape="0">
              <a:srgbClr val="000000"/>
            </a:outerShdw>
          </a:effectLst>
        </p:spPr>
      </p:pic>
      <p:sp>
        <p:nvSpPr>
          <p:cNvPr id="2" name="1 Título"/>
          <p:cNvSpPr>
            <a:spLocks noGrp="1"/>
          </p:cNvSpPr>
          <p:nvPr>
            <p:ph type="title"/>
          </p:nvPr>
        </p:nvSpPr>
        <p:spPr/>
        <p:txBody>
          <a:bodyPr/>
          <a:lstStyle/>
          <a:p>
            <a:r>
              <a:rPr lang="es-VE" dirty="0" smtClean="0"/>
              <a:t>Introducción. Arte  y salud</a:t>
            </a:r>
            <a:endParaRPr lang="es-VE" dirty="0"/>
          </a:p>
        </p:txBody>
      </p:sp>
      <p:sp>
        <p:nvSpPr>
          <p:cNvPr id="3" name="2 Marcador de contenido"/>
          <p:cNvSpPr>
            <a:spLocks noGrp="1"/>
          </p:cNvSpPr>
          <p:nvPr>
            <p:ph idx="1"/>
          </p:nvPr>
        </p:nvSpPr>
        <p:spPr/>
        <p:txBody>
          <a:bodyPr>
            <a:normAutofit/>
          </a:bodyPr>
          <a:lstStyle/>
          <a:p>
            <a:r>
              <a:rPr lang="es-VE" dirty="0"/>
              <a:t>La difusión del conocimiento que se genera en las áreas de salud es responsabilidad no sólo de </a:t>
            </a:r>
            <a:r>
              <a:rPr lang="es-VE" dirty="0" smtClean="0"/>
              <a:t>educadores</a:t>
            </a:r>
            <a:r>
              <a:rPr lang="es-VE" dirty="0"/>
              <a:t>, sino también de comunicadores sociales. Y ni siquiera el Arte escapa del quehacer de la salud ya que el primero no sólo se nutre de ella como fuente de inspiración sino que también la creación artística puede mejorar la calidad de vida del enfermo ayudándole a recuperar la salud</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descr="hipocrates.gif"/>
          <p:cNvPicPr>
            <a:picLocks noChangeAspect="1"/>
          </p:cNvPicPr>
          <p:nvPr/>
        </p:nvPicPr>
        <p:blipFill>
          <a:blip r:embed="rId2" cstate="print">
            <a:duotone>
              <a:prstClr val="black"/>
              <a:schemeClr val="accent1">
                <a:tint val="45000"/>
                <a:satMod val="400000"/>
              </a:schemeClr>
            </a:duotone>
            <a:lum bright="43000" contrast="-58000"/>
          </a:blip>
          <a:stretch>
            <a:fillRect/>
          </a:stretch>
        </p:blipFill>
        <p:spPr>
          <a:xfrm>
            <a:off x="2699792" y="1052736"/>
            <a:ext cx="3168352" cy="4879263"/>
          </a:xfrm>
          <a:prstGeom prst="rect">
            <a:avLst/>
          </a:prstGeom>
        </p:spPr>
      </p:pic>
      <p:sp>
        <p:nvSpPr>
          <p:cNvPr id="2" name="1 Título"/>
          <p:cNvSpPr>
            <a:spLocks noGrp="1"/>
          </p:cNvSpPr>
          <p:nvPr>
            <p:ph type="title"/>
          </p:nvPr>
        </p:nvSpPr>
        <p:spPr/>
        <p:txBody>
          <a:bodyPr/>
          <a:lstStyle/>
          <a:p>
            <a:r>
              <a:rPr lang="es-VE" dirty="0" smtClean="0"/>
              <a:t>Introducción. La </a:t>
            </a:r>
            <a:r>
              <a:rPr lang="es-VE" dirty="0" err="1" smtClean="0"/>
              <a:t>bioetica</a:t>
            </a:r>
            <a:endParaRPr lang="es-VE" dirty="0"/>
          </a:p>
        </p:txBody>
      </p:sp>
      <p:sp>
        <p:nvSpPr>
          <p:cNvPr id="3" name="2 Marcador de contenido"/>
          <p:cNvSpPr>
            <a:spLocks noGrp="1"/>
          </p:cNvSpPr>
          <p:nvPr>
            <p:ph idx="1"/>
          </p:nvPr>
        </p:nvSpPr>
        <p:spPr/>
        <p:txBody>
          <a:bodyPr/>
          <a:lstStyle/>
          <a:p>
            <a:r>
              <a:rPr lang="es-VE" dirty="0"/>
              <a:t>Pareciera entonces que el tema de salud más que interdisciplinario es </a:t>
            </a:r>
            <a:r>
              <a:rPr lang="es-VE" dirty="0" err="1"/>
              <a:t>transdisciplinario</a:t>
            </a:r>
            <a:r>
              <a:rPr lang="es-VE" dirty="0"/>
              <a:t> ya que si continuamos sumando encontraremos también a los Teólogos y a los </a:t>
            </a:r>
            <a:r>
              <a:rPr lang="es-VE" dirty="0" err="1"/>
              <a:t>Filosofos</a:t>
            </a:r>
            <a:r>
              <a:rPr lang="es-VE" dirty="0"/>
              <a:t> disertando sobre Bioética</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VE" dirty="0" smtClean="0"/>
              <a:t>¿Qué es telemedicina?</a:t>
            </a:r>
            <a:endParaRPr lang="es-VE" dirty="0"/>
          </a:p>
        </p:txBody>
      </p:sp>
      <p:sp>
        <p:nvSpPr>
          <p:cNvPr id="3" name="2 Marcador de contenido"/>
          <p:cNvSpPr>
            <a:spLocks noGrp="1"/>
          </p:cNvSpPr>
          <p:nvPr>
            <p:ph idx="1"/>
          </p:nvPr>
        </p:nvSpPr>
        <p:spPr/>
        <p:txBody>
          <a:bodyPr>
            <a:normAutofit/>
          </a:bodyPr>
          <a:lstStyle/>
          <a:p>
            <a:r>
              <a:rPr lang="es-VE" dirty="0"/>
              <a:t>De forma genérica, la telemedicina se caracteriza por la utilización de servicios multimedia que, mediante señales electrónicas, transfieren datos médicos (fotografías, imágenes radiológicas, audio, datos personales, videoconferencias...) de un lugar a otro, vía Internet, intranet, satélite o por equipos </a:t>
            </a:r>
            <a:r>
              <a:rPr lang="es-VE" dirty="0" smtClean="0"/>
              <a:t>telefónicos.</a:t>
            </a:r>
            <a:endParaRPr lang="es-VE"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VE" dirty="0" smtClean="0"/>
              <a:t>Comunicación </a:t>
            </a:r>
            <a:endParaRPr lang="es-VE" dirty="0"/>
          </a:p>
        </p:txBody>
      </p:sp>
      <p:sp>
        <p:nvSpPr>
          <p:cNvPr id="3" name="2 Marcador de contenido"/>
          <p:cNvSpPr>
            <a:spLocks noGrp="1"/>
          </p:cNvSpPr>
          <p:nvPr>
            <p:ph idx="1"/>
          </p:nvPr>
        </p:nvSpPr>
        <p:spPr/>
        <p:txBody>
          <a:bodyPr>
            <a:normAutofit fontScale="92500" lnSpcReduction="10000"/>
          </a:bodyPr>
          <a:lstStyle/>
          <a:p>
            <a:r>
              <a:rPr lang="es-VE" dirty="0" smtClean="0"/>
              <a:t>Esto permite la comunicación entre profesionales sanitarios, pacientes e instituciones para efectuar el diagnóstico, tratamiento, consultas diversas o proyectos de formación continuada, con el objetivo de mejorar la accesibilidad de la información entre servicios de la salud y con la finalidad de conseguir que las distancias geográficas, las barreras sociales o culturales y el tiempo no impidan que los pacientes reciban la atención que requieren</a:t>
            </a:r>
            <a:endParaRPr lang="es-VE"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VE" dirty="0" smtClean="0"/>
              <a:t>Resumen</a:t>
            </a:r>
            <a:endParaRPr lang="es-VE" dirty="0"/>
          </a:p>
        </p:txBody>
      </p:sp>
      <p:sp>
        <p:nvSpPr>
          <p:cNvPr id="3" name="2 Marcador de contenido"/>
          <p:cNvSpPr>
            <a:spLocks noGrp="1"/>
          </p:cNvSpPr>
          <p:nvPr>
            <p:ph idx="1"/>
          </p:nvPr>
        </p:nvSpPr>
        <p:spPr/>
        <p:txBody>
          <a:bodyPr>
            <a:normAutofit/>
          </a:bodyPr>
          <a:lstStyle/>
          <a:p>
            <a:r>
              <a:rPr lang="es-VE" dirty="0"/>
              <a:t>El programa SOS Telemedicina para Venezuela, liderado por la Facultad de Medicina de la Universidad Central de Venezuela constituye un caso de éxito donde la UCV logra imbricarse en el tejido del sistema de salud utilizando un abordaje interdisciplinario en el cual concurren adicionalmente otras Facultades como Ingeniería, Ciencias y la Facultad de Humanidades y Educación hasta ahora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VE" cap="none" dirty="0" smtClean="0"/>
              <a:t>e-Salud vs Telemedicina</a:t>
            </a:r>
            <a:endParaRPr lang="es-VE" cap="none" dirty="0"/>
          </a:p>
        </p:txBody>
      </p:sp>
      <p:sp>
        <p:nvSpPr>
          <p:cNvPr id="3" name="2 Marcador de contenido"/>
          <p:cNvSpPr>
            <a:spLocks noGrp="1"/>
          </p:cNvSpPr>
          <p:nvPr>
            <p:ph idx="1"/>
          </p:nvPr>
        </p:nvSpPr>
        <p:spPr/>
        <p:txBody>
          <a:bodyPr>
            <a:normAutofit fontScale="85000" lnSpcReduction="20000"/>
          </a:bodyPr>
          <a:lstStyle/>
          <a:p>
            <a:r>
              <a:rPr lang="es-VE" dirty="0"/>
              <a:t>Esto lleva a la necesidad de clasificar los distintos tipos de servicio por cuanto imponen distintos requerimientos sobre las plataformas de comunicaciones que los soportan. De hecho la variedad de plataformas es tan grande que en algunos países se ha acuñado el término </a:t>
            </a:r>
            <a:r>
              <a:rPr lang="es-VE" i="1" dirty="0"/>
              <a:t>e-Salud</a:t>
            </a:r>
            <a:r>
              <a:rPr lang="es-VE" dirty="0"/>
              <a:t> para designar a todos los sistemas electrónicos relacionados con la adquisición, procesamiento y almacenamiento de datos médicos, así como de aquellos relacionados con las terapias y reserva el término tele-medicina para aquellos subsistemas involucrados en el transporte de dichos datos, ya sea a través de Internet, telefonía, enlaces de radio, etc.</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3" descr="OK1.jpg"/>
          <p:cNvPicPr>
            <a:picLocks noChangeAspect="1"/>
          </p:cNvPicPr>
          <p:nvPr/>
        </p:nvPicPr>
        <p:blipFill>
          <a:blip r:embed="rId2" cstate="print"/>
          <a:srcRect/>
          <a:stretch>
            <a:fillRect/>
          </a:stretch>
        </p:blipFill>
        <p:spPr bwMode="auto">
          <a:xfrm>
            <a:off x="1043608" y="1052736"/>
            <a:ext cx="7223760" cy="5417820"/>
          </a:xfrm>
          <a:prstGeom prst="rect">
            <a:avLst/>
          </a:prstGeom>
          <a:noFill/>
          <a:ln w="9525">
            <a:noFill/>
            <a:miter lim="800000"/>
            <a:headEnd/>
            <a:tailEnd/>
          </a:ln>
        </p:spPr>
      </p:pic>
      <p:sp>
        <p:nvSpPr>
          <p:cNvPr id="3" name="1 Título"/>
          <p:cNvSpPr>
            <a:spLocks noGrp="1"/>
          </p:cNvSpPr>
          <p:nvPr>
            <p:ph type="title"/>
          </p:nvPr>
        </p:nvSpPr>
        <p:spPr>
          <a:xfrm>
            <a:off x="251520" y="260648"/>
            <a:ext cx="8686800" cy="838200"/>
          </a:xfrm>
        </p:spPr>
        <p:txBody>
          <a:bodyPr>
            <a:normAutofit/>
          </a:bodyPr>
          <a:lstStyle/>
          <a:p>
            <a:r>
              <a:rPr lang="es-VE" b="1" dirty="0" smtClean="0"/>
              <a:t>S.O.S</a:t>
            </a:r>
            <a:r>
              <a:rPr lang="es-VE" b="1" dirty="0"/>
              <a:t>. Telemedicina para Venezuela</a:t>
            </a:r>
            <a:endParaRPr lang="es-VE"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VE" b="1" dirty="0" smtClean="0"/>
              <a:t>S.O.S</a:t>
            </a:r>
            <a:r>
              <a:rPr lang="es-VE" b="1" dirty="0"/>
              <a:t>. Telemedicina para Venezuela</a:t>
            </a:r>
            <a:endParaRPr lang="es-VE" dirty="0"/>
          </a:p>
        </p:txBody>
      </p:sp>
      <p:sp>
        <p:nvSpPr>
          <p:cNvPr id="3" name="2 Marcador de contenido"/>
          <p:cNvSpPr>
            <a:spLocks noGrp="1"/>
          </p:cNvSpPr>
          <p:nvPr>
            <p:ph idx="1"/>
          </p:nvPr>
        </p:nvSpPr>
        <p:spPr/>
        <p:txBody>
          <a:bodyPr>
            <a:normAutofit fontScale="85000" lnSpcReduction="10000"/>
          </a:bodyPr>
          <a:lstStyle/>
          <a:p>
            <a:r>
              <a:rPr lang="es-VE" dirty="0" smtClean="0"/>
              <a:t>La realidad social del país está caracterizada por una marcada desigualdad en la disponibilidad y calidad de la asistencia médica, para las poblaciones rurales y las urbanas marginales. Estas localidades se caracterizan por el profundo deterioro de las condiciones de vida y en especial del saneamiento básico (dotación de agua potable, disposición de aguas servidas y manejo de residuos sólidos) con sus respectivos impactos sobre la salud; mientras que el aislamiento de esas poblaciones contribuye a la ausencia o extremas deficiencias de los servicios médico-asistenciales</a:t>
            </a:r>
            <a:endParaRPr lang="es-VE"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VE" b="1" dirty="0" smtClean="0"/>
              <a:t>S.O.S</a:t>
            </a:r>
            <a:r>
              <a:rPr lang="es-VE" b="1" dirty="0"/>
              <a:t>. Telemedicina para Venezuela</a:t>
            </a:r>
            <a:endParaRPr lang="es-VE" dirty="0"/>
          </a:p>
        </p:txBody>
      </p:sp>
      <p:sp>
        <p:nvSpPr>
          <p:cNvPr id="3" name="2 Marcador de contenido"/>
          <p:cNvSpPr>
            <a:spLocks noGrp="1"/>
          </p:cNvSpPr>
          <p:nvPr>
            <p:ph idx="1"/>
          </p:nvPr>
        </p:nvSpPr>
        <p:spPr/>
        <p:txBody>
          <a:bodyPr/>
          <a:lstStyle/>
          <a:p>
            <a:r>
              <a:rPr lang="es-VE" dirty="0" smtClean="0"/>
              <a:t>A esto, se le suma la falta de oportunidades de educación continua para el personal de salud que trabaja en establecimientos dentro de estas zonas remotas o marginales</a:t>
            </a:r>
            <a:endParaRPr lang="es-VE"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VE" b="1" dirty="0" smtClean="0"/>
              <a:t>S.O.S</a:t>
            </a:r>
            <a:r>
              <a:rPr lang="es-VE" b="1" dirty="0"/>
              <a:t>. Telemedicina para Venezuela</a:t>
            </a:r>
            <a:endParaRPr lang="es-VE" dirty="0"/>
          </a:p>
        </p:txBody>
      </p:sp>
      <p:sp>
        <p:nvSpPr>
          <p:cNvPr id="3" name="2 Marcador de contenido"/>
          <p:cNvSpPr>
            <a:spLocks noGrp="1"/>
          </p:cNvSpPr>
          <p:nvPr>
            <p:ph idx="1"/>
          </p:nvPr>
        </p:nvSpPr>
        <p:spPr/>
        <p:txBody>
          <a:bodyPr/>
          <a:lstStyle/>
          <a:p>
            <a:r>
              <a:rPr lang="es-VE" dirty="0" smtClean="0"/>
              <a:t>Esta situación requiere la urgente necesidad de establecer una red de Telemedicina en Venezuela que contribuya de manera significativa a elevar la calidad de los servicios médico-asistenciales, y ofrecer alternativas para la formación permanente del personal de dichos servicios en las zonas rurales, distantes, o urbano-marginales</a:t>
            </a:r>
            <a:endParaRPr lang="es-VE"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VE" b="1" dirty="0" smtClean="0"/>
              <a:t>S.O.S</a:t>
            </a:r>
            <a:r>
              <a:rPr lang="es-VE" b="1" dirty="0"/>
              <a:t>. Telemedicina para Venezuela</a:t>
            </a:r>
            <a:endParaRPr lang="es-VE" dirty="0"/>
          </a:p>
        </p:txBody>
      </p:sp>
      <p:sp>
        <p:nvSpPr>
          <p:cNvPr id="3" name="2 Marcador de contenido"/>
          <p:cNvSpPr>
            <a:spLocks noGrp="1"/>
          </p:cNvSpPr>
          <p:nvPr>
            <p:ph idx="1"/>
          </p:nvPr>
        </p:nvSpPr>
        <p:spPr/>
        <p:txBody>
          <a:bodyPr/>
          <a:lstStyle/>
          <a:p>
            <a:r>
              <a:rPr lang="es-VE" dirty="0" smtClean="0"/>
              <a:t>Esto mejoraría las condiciones de salud de los habitantes y elevaría los niveles de información y formación en salud del personal y la población asociada al servicio público nacional de salud</a:t>
            </a:r>
            <a:endParaRPr lang="es-VE"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VE" dirty="0" smtClean="0"/>
              <a:t>Las </a:t>
            </a:r>
            <a:r>
              <a:rPr lang="es-VE" dirty="0" err="1" smtClean="0"/>
              <a:t>t.i.c.</a:t>
            </a:r>
            <a:endParaRPr lang="es-VE" dirty="0"/>
          </a:p>
        </p:txBody>
      </p:sp>
      <p:sp>
        <p:nvSpPr>
          <p:cNvPr id="3" name="2 Marcador de contenido"/>
          <p:cNvSpPr>
            <a:spLocks noGrp="1"/>
          </p:cNvSpPr>
          <p:nvPr>
            <p:ph idx="1"/>
          </p:nvPr>
        </p:nvSpPr>
        <p:spPr/>
        <p:txBody>
          <a:bodyPr/>
          <a:lstStyle/>
          <a:p>
            <a:r>
              <a:rPr lang="es-VE" dirty="0" smtClean="0"/>
              <a:t>La aplicación de tecnologías de información y de tele-comunicaciones ha demostrado ser una importante herramienta, para ayudar a mejorar los sistemas de salud de aquellos países que las han adoptado</a:t>
            </a:r>
            <a:endParaRPr lang="es-VE"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VE" dirty="0" smtClean="0"/>
              <a:t>Las </a:t>
            </a:r>
            <a:r>
              <a:rPr lang="es-VE" dirty="0" err="1" smtClean="0"/>
              <a:t>t.i.c.</a:t>
            </a:r>
            <a:endParaRPr lang="es-VE" dirty="0"/>
          </a:p>
        </p:txBody>
      </p:sp>
      <p:sp>
        <p:nvSpPr>
          <p:cNvPr id="3" name="2 Marcador de contenido"/>
          <p:cNvSpPr>
            <a:spLocks noGrp="1"/>
          </p:cNvSpPr>
          <p:nvPr>
            <p:ph idx="1"/>
          </p:nvPr>
        </p:nvSpPr>
        <p:spPr/>
        <p:txBody>
          <a:bodyPr>
            <a:normAutofit lnSpcReduction="10000"/>
          </a:bodyPr>
          <a:lstStyle/>
          <a:p>
            <a:r>
              <a:rPr lang="es-VE" dirty="0" smtClean="0"/>
              <a:t>En este sentido, el Programa 'SOS Telemedicina para Venezuela' contempla la realización de la investigación necesaria, la transferencia de tecnologías a las regiones, la dotación de equipos, la capacitación, desarrollo de talentos, destrezas y conocimientos que permitan desarrollar y evaluar en las regiones piloto, los beneficios e impactos del uso de la Telemedicina en nuestro país</a:t>
            </a:r>
            <a:endParaRPr lang="es-VE"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VE" dirty="0" smtClean="0"/>
              <a:t>LOS objetivos iniciales</a:t>
            </a:r>
            <a:endParaRPr lang="es-VE" dirty="0"/>
          </a:p>
        </p:txBody>
      </p:sp>
      <p:sp>
        <p:nvSpPr>
          <p:cNvPr id="3" name="2 Marcador de contenido"/>
          <p:cNvSpPr>
            <a:spLocks noGrp="1"/>
          </p:cNvSpPr>
          <p:nvPr>
            <p:ph idx="1"/>
          </p:nvPr>
        </p:nvSpPr>
        <p:spPr/>
        <p:txBody>
          <a:bodyPr>
            <a:normAutofit fontScale="92500" lnSpcReduction="10000"/>
          </a:bodyPr>
          <a:lstStyle/>
          <a:p>
            <a:r>
              <a:rPr lang="es-VE" dirty="0" smtClean="0"/>
              <a:t>En ese proyecto inicial se establecía como objetivo general el diseño, desarrollo, implementación y puesta en marcha de un sistema de Telemedicina que (aprovechando las ventajas del uso de las Tecnologías de Información y Comunicación) conectase -en tres años- a centros remotos de atención primaria de salud con especialistas de la Universidad Central de Venezuela, para mejorar la calidad resolutiva del servicio público nacional de salud</a:t>
            </a:r>
            <a:endParaRPr lang="es-VE"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VE" dirty="0" smtClean="0"/>
              <a:t>LOS objetivos iniciales</a:t>
            </a:r>
            <a:endParaRPr lang="es-VE" dirty="0"/>
          </a:p>
        </p:txBody>
      </p:sp>
      <p:sp>
        <p:nvSpPr>
          <p:cNvPr id="3" name="2 Marcador de contenido"/>
          <p:cNvSpPr>
            <a:spLocks noGrp="1"/>
          </p:cNvSpPr>
          <p:nvPr>
            <p:ph idx="1"/>
          </p:nvPr>
        </p:nvSpPr>
        <p:spPr/>
        <p:txBody>
          <a:bodyPr>
            <a:normAutofit/>
          </a:bodyPr>
          <a:lstStyle/>
          <a:p>
            <a:r>
              <a:rPr lang="es-VE" dirty="0" smtClean="0"/>
              <a:t>En este contexto se decidió iniciar el piloto en los Estados Amazonas, Nueva Esparta y Delta Amacuro. Sin embargo, esta última ubicación fue posteriormente cambiada al Estado </a:t>
            </a:r>
            <a:r>
              <a:rPr lang="es-VE" dirty="0" err="1" smtClean="0"/>
              <a:t>Anzoategui</a:t>
            </a:r>
            <a:endParaRPr lang="es-VE"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VE" dirty="0" smtClean="0"/>
              <a:t>Resumen</a:t>
            </a:r>
            <a:endParaRPr lang="es-VE" dirty="0"/>
          </a:p>
        </p:txBody>
      </p:sp>
      <p:sp>
        <p:nvSpPr>
          <p:cNvPr id="3" name="2 Marcador de contenido"/>
          <p:cNvSpPr>
            <a:spLocks noGrp="1"/>
          </p:cNvSpPr>
          <p:nvPr>
            <p:ph idx="1"/>
          </p:nvPr>
        </p:nvSpPr>
        <p:spPr/>
        <p:txBody>
          <a:bodyPr>
            <a:normAutofit/>
          </a:bodyPr>
          <a:lstStyle/>
          <a:p>
            <a:r>
              <a:rPr lang="es-VE" dirty="0"/>
              <a:t>Lo que comenzó como un sistema de comunicación entre médicos, hoy día constituye una plataforma amplia, al estilo de las redes sociales basadas en la Web, que integra al personal de salud, que apoya la prestación de los servicios de salud en zonas alejadas de la geografía nacional, al tiempo que permite la educación continua de dicho personal</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descr="IMG_2346.JPG"/>
          <p:cNvPicPr>
            <a:picLocks noChangeAspect="1"/>
          </p:cNvPicPr>
          <p:nvPr/>
        </p:nvPicPr>
        <p:blipFill>
          <a:blip r:embed="rId2" cstate="print">
            <a:duotone>
              <a:prstClr val="black"/>
              <a:schemeClr val="accent1">
                <a:tint val="45000"/>
                <a:satMod val="400000"/>
              </a:schemeClr>
            </a:duotone>
            <a:lum bright="63000" contrast="-72000"/>
          </a:blip>
          <a:stretch>
            <a:fillRect/>
          </a:stretch>
        </p:blipFill>
        <p:spPr>
          <a:xfrm>
            <a:off x="1619672" y="2420888"/>
            <a:ext cx="6096000" cy="4064000"/>
          </a:xfrm>
          <a:prstGeom prst="rect">
            <a:avLst/>
          </a:prstGeom>
        </p:spPr>
      </p:pic>
      <p:sp>
        <p:nvSpPr>
          <p:cNvPr id="2" name="1 Título"/>
          <p:cNvSpPr>
            <a:spLocks noGrp="1"/>
          </p:cNvSpPr>
          <p:nvPr>
            <p:ph type="title"/>
          </p:nvPr>
        </p:nvSpPr>
        <p:spPr>
          <a:xfrm>
            <a:off x="251520" y="1196752"/>
            <a:ext cx="8686800" cy="838200"/>
          </a:xfrm>
        </p:spPr>
        <p:txBody>
          <a:bodyPr>
            <a:normAutofit/>
          </a:bodyPr>
          <a:lstStyle/>
          <a:p>
            <a:pPr algn="ctr"/>
            <a:r>
              <a:rPr lang="es-VE" sz="4400" b="1" dirty="0" smtClean="0"/>
              <a:t>Estado actual del proyecto</a:t>
            </a:r>
            <a:endParaRPr lang="es-VE" sz="44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VE" dirty="0" smtClean="0"/>
              <a:t>Estado actual del proyecto</a:t>
            </a:r>
            <a:endParaRPr lang="es-VE" dirty="0"/>
          </a:p>
        </p:txBody>
      </p:sp>
      <p:sp>
        <p:nvSpPr>
          <p:cNvPr id="3" name="2 Marcador de contenido"/>
          <p:cNvSpPr>
            <a:spLocks noGrp="1"/>
          </p:cNvSpPr>
          <p:nvPr>
            <p:ph idx="1"/>
          </p:nvPr>
        </p:nvSpPr>
        <p:spPr/>
        <p:txBody>
          <a:bodyPr/>
          <a:lstStyle/>
          <a:p>
            <a:r>
              <a:rPr lang="es-VE" dirty="0" smtClean="0"/>
              <a:t>Un resumen de las actividades desarrolladas durante estos años muestra que las metas iniciales se han culminado en una alta proporción. Fue necesario cambiar algunas localidades, pero como compensación se desarrollaron otras actividades no contempladas en el proyecto inicial pero que están alineadas con los conceptos macros de lo que debe ser una red de Telemedicina</a:t>
            </a:r>
            <a:endParaRPr lang="es-VE"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VE" dirty="0" smtClean="0"/>
              <a:t>Estado actual del proyecto</a:t>
            </a:r>
            <a:endParaRPr lang="es-VE" dirty="0"/>
          </a:p>
        </p:txBody>
      </p:sp>
      <p:sp>
        <p:nvSpPr>
          <p:cNvPr id="3" name="2 Marcador de contenido"/>
          <p:cNvSpPr>
            <a:spLocks noGrp="1"/>
          </p:cNvSpPr>
          <p:nvPr>
            <p:ph idx="1"/>
          </p:nvPr>
        </p:nvSpPr>
        <p:spPr/>
        <p:txBody>
          <a:bodyPr>
            <a:normAutofit fontScale="85000" lnSpcReduction="10000"/>
          </a:bodyPr>
          <a:lstStyle/>
          <a:p>
            <a:r>
              <a:rPr lang="es-VE" dirty="0" smtClean="0"/>
              <a:t>• En primer lugar se realizó una prueba de concepto en 4 centros de salud del Estado Nueva Esparta. </a:t>
            </a:r>
          </a:p>
          <a:p>
            <a:r>
              <a:rPr lang="es-VE" dirty="0" smtClean="0"/>
              <a:t>    • Posteriormente se realizó un levantamiento del estado en que se encuentran otros ambulatorios que se conectarán a la red de Telemedicina. </a:t>
            </a:r>
          </a:p>
          <a:p>
            <a:r>
              <a:rPr lang="es-VE" dirty="0" smtClean="0"/>
              <a:t>    • Con esta información se coordinó con </a:t>
            </a:r>
            <a:r>
              <a:rPr lang="es-VE" dirty="0" err="1" smtClean="0"/>
              <a:t>Corposalud</a:t>
            </a:r>
            <a:r>
              <a:rPr lang="es-VE" dirty="0" smtClean="0"/>
              <a:t> y la Gobernación del Estado Nueva Esparta para subsanar las deficiencias encontradas para permitir la instalación de los equipos informáticos</a:t>
            </a:r>
            <a:endParaRPr lang="es-VE"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CIMG5675"/>
          <p:cNvPicPr>
            <a:picLocks noChangeAspect="1" noChangeArrowheads="1"/>
          </p:cNvPicPr>
          <p:nvPr/>
        </p:nvPicPr>
        <p:blipFill>
          <a:blip r:embed="rId2" cstate="print"/>
          <a:srcRect/>
          <a:stretch>
            <a:fillRect/>
          </a:stretch>
        </p:blipFill>
        <p:spPr bwMode="auto">
          <a:xfrm>
            <a:off x="4452938" y="1412875"/>
            <a:ext cx="3070225" cy="4092575"/>
          </a:xfrm>
          <a:prstGeom prst="rect">
            <a:avLst/>
          </a:prstGeom>
          <a:noFill/>
          <a:ln w="9525">
            <a:noFill/>
            <a:miter lim="800000"/>
            <a:headEnd/>
            <a:tailEnd/>
          </a:ln>
        </p:spPr>
      </p:pic>
      <p:pic>
        <p:nvPicPr>
          <p:cNvPr id="31747" name="Picture 3" descr="CIMG5680"/>
          <p:cNvPicPr>
            <a:picLocks noChangeAspect="1" noChangeArrowheads="1"/>
          </p:cNvPicPr>
          <p:nvPr/>
        </p:nvPicPr>
        <p:blipFill>
          <a:blip r:embed="rId3" cstate="print"/>
          <a:srcRect/>
          <a:stretch>
            <a:fillRect/>
          </a:stretch>
        </p:blipFill>
        <p:spPr bwMode="auto">
          <a:xfrm>
            <a:off x="1331913" y="1412875"/>
            <a:ext cx="3070225" cy="4092575"/>
          </a:xfrm>
          <a:prstGeom prst="rect">
            <a:avLst/>
          </a:prstGeom>
          <a:noFill/>
          <a:ln w="9525">
            <a:noFill/>
            <a:miter lim="800000"/>
            <a:headEnd/>
            <a:tailEnd/>
          </a:ln>
        </p:spPr>
      </p:pic>
      <p:sp>
        <p:nvSpPr>
          <p:cNvPr id="31748" name="Text Box 4"/>
          <p:cNvSpPr txBox="1">
            <a:spLocks noChangeArrowheads="1"/>
          </p:cNvSpPr>
          <p:nvPr/>
        </p:nvSpPr>
        <p:spPr bwMode="auto">
          <a:xfrm>
            <a:off x="2771775" y="668338"/>
            <a:ext cx="5624513" cy="457200"/>
          </a:xfrm>
          <a:prstGeom prst="rect">
            <a:avLst/>
          </a:prstGeom>
          <a:noFill/>
          <a:ln w="9525">
            <a:noFill/>
            <a:miter lim="800000"/>
            <a:headEnd/>
            <a:tailEnd/>
          </a:ln>
        </p:spPr>
        <p:txBody>
          <a:bodyPr wrap="none">
            <a:spAutoFit/>
          </a:bodyPr>
          <a:lstStyle/>
          <a:p>
            <a:pPr eaLnBrk="0" hangingPunct="0"/>
            <a:r>
              <a:rPr lang="en-US" sz="2400"/>
              <a:t>Proyecto Piloto – Estado Nueva Esparta</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IMG_1541"/>
          <p:cNvPicPr>
            <a:picLocks noChangeAspect="1" noChangeArrowheads="1"/>
          </p:cNvPicPr>
          <p:nvPr/>
        </p:nvPicPr>
        <p:blipFill>
          <a:blip r:embed="rId2" cstate="print"/>
          <a:srcRect/>
          <a:stretch>
            <a:fillRect/>
          </a:stretch>
        </p:blipFill>
        <p:spPr bwMode="auto">
          <a:xfrm>
            <a:off x="827088" y="1341438"/>
            <a:ext cx="6192837" cy="4129087"/>
          </a:xfrm>
          <a:prstGeom prst="rect">
            <a:avLst/>
          </a:prstGeom>
          <a:noFill/>
          <a:ln w="9525">
            <a:noFill/>
            <a:miter lim="800000"/>
            <a:headEnd/>
            <a:tailEnd/>
          </a:ln>
        </p:spPr>
      </p:pic>
      <p:sp>
        <p:nvSpPr>
          <p:cNvPr id="33795" name="Text Box 3"/>
          <p:cNvSpPr txBox="1">
            <a:spLocks noChangeArrowheads="1"/>
          </p:cNvSpPr>
          <p:nvPr/>
        </p:nvSpPr>
        <p:spPr bwMode="auto">
          <a:xfrm>
            <a:off x="2771775" y="668338"/>
            <a:ext cx="5624513" cy="457200"/>
          </a:xfrm>
          <a:prstGeom prst="rect">
            <a:avLst/>
          </a:prstGeom>
          <a:noFill/>
          <a:ln w="9525">
            <a:noFill/>
            <a:miter lim="800000"/>
            <a:headEnd/>
            <a:tailEnd/>
          </a:ln>
        </p:spPr>
        <p:txBody>
          <a:bodyPr wrap="none">
            <a:spAutoFit/>
          </a:bodyPr>
          <a:lstStyle/>
          <a:p>
            <a:pPr eaLnBrk="0" hangingPunct="0"/>
            <a:r>
              <a:rPr lang="en-US" sz="2400"/>
              <a:t>Proyecto Piloto – Estado Nueva Esparta</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8"/>
          <p:cNvGrpSpPr>
            <a:grpSpLocks/>
          </p:cNvGrpSpPr>
          <p:nvPr/>
        </p:nvGrpSpPr>
        <p:grpSpPr bwMode="auto">
          <a:xfrm>
            <a:off x="1547813" y="1349375"/>
            <a:ext cx="6084887" cy="4240213"/>
            <a:chOff x="499" y="714"/>
            <a:chExt cx="4383" cy="3034"/>
          </a:xfrm>
        </p:grpSpPr>
        <p:pic>
          <p:nvPicPr>
            <p:cNvPr id="38914" name="Picture 2" descr="Echando el cuento"/>
            <p:cNvPicPr>
              <a:picLocks noChangeAspect="1" noChangeArrowheads="1"/>
            </p:cNvPicPr>
            <p:nvPr/>
          </p:nvPicPr>
          <p:blipFill>
            <a:blip r:embed="rId2" cstate="print"/>
            <a:srcRect r="5731" b="8920"/>
            <a:stretch>
              <a:fillRect/>
            </a:stretch>
          </p:blipFill>
          <p:spPr bwMode="auto">
            <a:xfrm>
              <a:off x="2699" y="2170"/>
              <a:ext cx="2177" cy="1578"/>
            </a:xfrm>
            <a:prstGeom prst="rect">
              <a:avLst/>
            </a:prstGeom>
            <a:noFill/>
            <a:ln w="9525">
              <a:noFill/>
              <a:miter lim="800000"/>
              <a:headEnd/>
              <a:tailEnd/>
            </a:ln>
          </p:spPr>
        </p:pic>
        <p:pic>
          <p:nvPicPr>
            <p:cNvPr id="38915" name="Picture 3" descr="IMG_1424"/>
            <p:cNvPicPr>
              <a:picLocks noChangeAspect="1" noChangeArrowheads="1"/>
            </p:cNvPicPr>
            <p:nvPr/>
          </p:nvPicPr>
          <p:blipFill>
            <a:blip r:embed="rId3" cstate="print"/>
            <a:srcRect/>
            <a:stretch>
              <a:fillRect/>
            </a:stretch>
          </p:blipFill>
          <p:spPr bwMode="auto">
            <a:xfrm>
              <a:off x="499" y="714"/>
              <a:ext cx="2183" cy="1456"/>
            </a:xfrm>
            <a:prstGeom prst="rect">
              <a:avLst/>
            </a:prstGeom>
            <a:noFill/>
            <a:ln w="9525">
              <a:noFill/>
              <a:miter lim="800000"/>
              <a:headEnd/>
              <a:tailEnd/>
            </a:ln>
          </p:spPr>
        </p:pic>
        <p:pic>
          <p:nvPicPr>
            <p:cNvPr id="38916" name="Picture 4" descr="CIMG6211"/>
            <p:cNvPicPr>
              <a:picLocks noChangeAspect="1" noChangeArrowheads="1"/>
            </p:cNvPicPr>
            <p:nvPr/>
          </p:nvPicPr>
          <p:blipFill>
            <a:blip r:embed="rId4" cstate="print"/>
            <a:srcRect/>
            <a:stretch>
              <a:fillRect/>
            </a:stretch>
          </p:blipFill>
          <p:spPr bwMode="auto">
            <a:xfrm>
              <a:off x="2699" y="714"/>
              <a:ext cx="2183" cy="1455"/>
            </a:xfrm>
            <a:prstGeom prst="rect">
              <a:avLst/>
            </a:prstGeom>
            <a:noFill/>
            <a:ln w="9525">
              <a:noFill/>
              <a:miter lim="800000"/>
              <a:headEnd/>
              <a:tailEnd/>
            </a:ln>
          </p:spPr>
        </p:pic>
        <p:pic>
          <p:nvPicPr>
            <p:cNvPr id="38917" name="Picture 5" descr="IMG_2549"/>
            <p:cNvPicPr>
              <a:picLocks noChangeAspect="1" noChangeArrowheads="1"/>
            </p:cNvPicPr>
            <p:nvPr/>
          </p:nvPicPr>
          <p:blipFill>
            <a:blip r:embed="rId5" cstate="print"/>
            <a:srcRect r="7454"/>
            <a:stretch>
              <a:fillRect/>
            </a:stretch>
          </p:blipFill>
          <p:spPr bwMode="auto">
            <a:xfrm>
              <a:off x="508" y="2170"/>
              <a:ext cx="2183" cy="1573"/>
            </a:xfrm>
            <a:prstGeom prst="rect">
              <a:avLst/>
            </a:prstGeom>
            <a:noFill/>
            <a:ln w="9525">
              <a:noFill/>
              <a:miter lim="800000"/>
              <a:headEnd/>
              <a:tailEnd/>
            </a:ln>
          </p:spPr>
        </p:pic>
      </p:grpSp>
      <p:sp>
        <p:nvSpPr>
          <p:cNvPr id="38918" name="Text Box 6"/>
          <p:cNvSpPr txBox="1">
            <a:spLocks noChangeArrowheads="1"/>
          </p:cNvSpPr>
          <p:nvPr/>
        </p:nvSpPr>
        <p:spPr bwMode="auto">
          <a:xfrm>
            <a:off x="3276600" y="676275"/>
            <a:ext cx="4999038" cy="457200"/>
          </a:xfrm>
          <a:prstGeom prst="rect">
            <a:avLst/>
          </a:prstGeom>
          <a:noFill/>
          <a:ln w="9525">
            <a:noFill/>
            <a:miter lim="800000"/>
            <a:headEnd/>
            <a:tailEnd/>
          </a:ln>
        </p:spPr>
        <p:txBody>
          <a:bodyPr wrap="none">
            <a:spAutoFit/>
          </a:bodyPr>
          <a:lstStyle/>
          <a:p>
            <a:pPr eaLnBrk="0" hangingPunct="0"/>
            <a:r>
              <a:rPr lang="en-US" sz="2400"/>
              <a:t> ¿A quién va dirigido? - Estudiantes</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
          <p:cNvGrpSpPr>
            <a:grpSpLocks/>
          </p:cNvGrpSpPr>
          <p:nvPr/>
        </p:nvGrpSpPr>
        <p:grpSpPr bwMode="auto">
          <a:xfrm>
            <a:off x="900113" y="1412875"/>
            <a:ext cx="6000750" cy="4176713"/>
            <a:chOff x="778" y="890"/>
            <a:chExt cx="4083" cy="2885"/>
          </a:xfrm>
        </p:grpSpPr>
        <p:pic>
          <p:nvPicPr>
            <p:cNvPr id="40962" name="Picture 4" descr="DSC00440"/>
            <p:cNvPicPr>
              <a:picLocks noChangeAspect="1" noChangeArrowheads="1"/>
            </p:cNvPicPr>
            <p:nvPr/>
          </p:nvPicPr>
          <p:blipFill>
            <a:blip r:embed="rId2" cstate="print"/>
            <a:srcRect/>
            <a:stretch>
              <a:fillRect/>
            </a:stretch>
          </p:blipFill>
          <p:spPr bwMode="auto">
            <a:xfrm>
              <a:off x="778" y="2342"/>
              <a:ext cx="1911" cy="1433"/>
            </a:xfrm>
            <a:prstGeom prst="rect">
              <a:avLst/>
            </a:prstGeom>
            <a:noFill/>
            <a:ln w="9525">
              <a:noFill/>
              <a:miter lim="800000"/>
              <a:headEnd/>
              <a:tailEnd/>
            </a:ln>
          </p:spPr>
        </p:pic>
        <p:pic>
          <p:nvPicPr>
            <p:cNvPr id="40963" name="Picture 6" descr="DSC00474"/>
            <p:cNvPicPr>
              <a:picLocks noChangeAspect="1" noChangeArrowheads="1"/>
            </p:cNvPicPr>
            <p:nvPr/>
          </p:nvPicPr>
          <p:blipFill>
            <a:blip r:embed="rId3" cstate="print"/>
            <a:srcRect/>
            <a:stretch>
              <a:fillRect/>
            </a:stretch>
          </p:blipFill>
          <p:spPr bwMode="auto">
            <a:xfrm>
              <a:off x="2703" y="890"/>
              <a:ext cx="2158" cy="2879"/>
            </a:xfrm>
            <a:prstGeom prst="rect">
              <a:avLst/>
            </a:prstGeom>
            <a:noFill/>
            <a:ln w="9525">
              <a:noFill/>
              <a:miter lim="800000"/>
              <a:headEnd/>
              <a:tailEnd/>
            </a:ln>
          </p:spPr>
        </p:pic>
        <p:pic>
          <p:nvPicPr>
            <p:cNvPr id="40964" name="Picture 7" descr="DSC00479"/>
            <p:cNvPicPr>
              <a:picLocks noChangeAspect="1" noChangeArrowheads="1"/>
            </p:cNvPicPr>
            <p:nvPr/>
          </p:nvPicPr>
          <p:blipFill>
            <a:blip r:embed="rId4" cstate="print"/>
            <a:srcRect/>
            <a:stretch>
              <a:fillRect/>
            </a:stretch>
          </p:blipFill>
          <p:spPr bwMode="auto">
            <a:xfrm>
              <a:off x="778" y="890"/>
              <a:ext cx="1905" cy="1428"/>
            </a:xfrm>
            <a:prstGeom prst="rect">
              <a:avLst/>
            </a:prstGeom>
            <a:noFill/>
            <a:ln w="9525">
              <a:noFill/>
              <a:miter lim="800000"/>
              <a:headEnd/>
              <a:tailEnd/>
            </a:ln>
          </p:spPr>
        </p:pic>
      </p:grpSp>
      <p:sp>
        <p:nvSpPr>
          <p:cNvPr id="40965" name="Text Box 8"/>
          <p:cNvSpPr txBox="1">
            <a:spLocks noChangeArrowheads="1"/>
          </p:cNvSpPr>
          <p:nvPr/>
        </p:nvSpPr>
        <p:spPr bwMode="auto">
          <a:xfrm>
            <a:off x="3635375" y="692150"/>
            <a:ext cx="4745038" cy="457200"/>
          </a:xfrm>
          <a:prstGeom prst="rect">
            <a:avLst/>
          </a:prstGeom>
          <a:noFill/>
          <a:ln w="9525">
            <a:noFill/>
            <a:miter lim="800000"/>
            <a:headEnd/>
            <a:tailEnd/>
          </a:ln>
        </p:spPr>
        <p:txBody>
          <a:bodyPr wrap="none">
            <a:spAutoFit/>
          </a:bodyPr>
          <a:lstStyle/>
          <a:p>
            <a:pPr eaLnBrk="0" hangingPunct="0"/>
            <a:r>
              <a:rPr lang="en-US" sz="2400"/>
              <a:t> ¿A quién va dirigido? - Pacientes</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VE" dirty="0" smtClean="0"/>
              <a:t>Estado actual del proyecto</a:t>
            </a:r>
            <a:endParaRPr lang="es-VE" dirty="0"/>
          </a:p>
        </p:txBody>
      </p:sp>
      <p:sp>
        <p:nvSpPr>
          <p:cNvPr id="3" name="2 Marcador de contenido"/>
          <p:cNvSpPr>
            <a:spLocks noGrp="1"/>
          </p:cNvSpPr>
          <p:nvPr>
            <p:ph idx="1"/>
          </p:nvPr>
        </p:nvSpPr>
        <p:spPr/>
        <p:txBody>
          <a:bodyPr/>
          <a:lstStyle/>
          <a:p>
            <a:r>
              <a:rPr lang="es-VE" dirty="0" smtClean="0"/>
              <a:t>Una vez culminada la prueba de concepto con los 4 centros pilotos se procedió a un levantamiento de información que permitiera la incorporación de otros centros.</a:t>
            </a:r>
          </a:p>
          <a:p>
            <a:r>
              <a:rPr lang="es-VE" dirty="0" smtClean="0"/>
              <a:t>A la fecha se han instalado un total de 20 ambulatorios en el Estado Nueva Esparta, incluyendo el ambulatorio de San Pedro de Coche.</a:t>
            </a:r>
            <a:endParaRPr lang="es-VE"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VE" dirty="0" smtClean="0"/>
              <a:t>Ambulatorios en nueva </a:t>
            </a:r>
            <a:r>
              <a:rPr lang="es-VE" dirty="0" err="1" smtClean="0"/>
              <a:t>esparta</a:t>
            </a:r>
            <a:endParaRPr lang="es-VE" dirty="0"/>
          </a:p>
        </p:txBody>
      </p:sp>
      <p:sp>
        <p:nvSpPr>
          <p:cNvPr id="3" name="2 Marcador de contenido"/>
          <p:cNvSpPr>
            <a:spLocks noGrp="1"/>
          </p:cNvSpPr>
          <p:nvPr>
            <p:ph idx="1"/>
          </p:nvPr>
        </p:nvSpPr>
        <p:spPr/>
        <p:txBody>
          <a:bodyPr/>
          <a:lstStyle/>
          <a:p>
            <a:endParaRPr lang="es-VE"/>
          </a:p>
        </p:txBody>
      </p:sp>
      <p:pic>
        <p:nvPicPr>
          <p:cNvPr id="4" name="Picture 2" descr="C:\Users\Roberto Quintana\Desktop\limpio\mapa1.jpg"/>
          <p:cNvPicPr>
            <a:picLocks noChangeAspect="1" noChangeArrowheads="1"/>
          </p:cNvPicPr>
          <p:nvPr/>
        </p:nvPicPr>
        <p:blipFill>
          <a:blip r:embed="rId2" cstate="print"/>
          <a:srcRect/>
          <a:stretch>
            <a:fillRect/>
          </a:stretch>
        </p:blipFill>
        <p:spPr bwMode="auto">
          <a:xfrm>
            <a:off x="369968" y="1500174"/>
            <a:ext cx="8454317" cy="4643470"/>
          </a:xfrm>
          <a:prstGeom prst="rect">
            <a:avLst/>
          </a:prstGeom>
          <a:noFill/>
          <a:ln w="9525">
            <a:noFill/>
            <a:miter lim="800000"/>
            <a:headEnd/>
            <a:tailEnd/>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VE" dirty="0" smtClean="0"/>
              <a:t>Estado actual del proyecto</a:t>
            </a:r>
            <a:endParaRPr lang="es-VE" dirty="0"/>
          </a:p>
        </p:txBody>
      </p:sp>
      <p:sp>
        <p:nvSpPr>
          <p:cNvPr id="3" name="2 Marcador de contenido"/>
          <p:cNvSpPr>
            <a:spLocks noGrp="1"/>
          </p:cNvSpPr>
          <p:nvPr>
            <p:ph idx="1"/>
          </p:nvPr>
        </p:nvSpPr>
        <p:spPr/>
        <p:txBody>
          <a:bodyPr/>
          <a:lstStyle/>
          <a:p>
            <a:r>
              <a:rPr lang="es-VE" dirty="0" smtClean="0"/>
              <a:t>Adicionalmente a los proyectos en Nueva Esparta se acometió una instalación en la población de </a:t>
            </a:r>
            <a:r>
              <a:rPr lang="es-VE" dirty="0" err="1" smtClean="0"/>
              <a:t>Cacurí</a:t>
            </a:r>
            <a:r>
              <a:rPr lang="es-VE" dirty="0" smtClean="0"/>
              <a:t> en el Estado Amazonas. </a:t>
            </a:r>
          </a:p>
          <a:p>
            <a:r>
              <a:rPr lang="es-VE" dirty="0" smtClean="0"/>
              <a:t>Este constituyó un reto tecnológico debido a la casi total indisponibilidad de generación eléctrica local por lo que se recurrió a la utilización de paneles solares. </a:t>
            </a:r>
          </a:p>
          <a:p>
            <a:r>
              <a:rPr lang="es-VE" dirty="0" smtClean="0"/>
              <a:t>También debió utilizarse un enlace satelital.</a:t>
            </a:r>
            <a:endParaRPr lang="es-VE"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VE" dirty="0" smtClean="0"/>
              <a:t>Resumen</a:t>
            </a:r>
            <a:endParaRPr lang="es-VE" dirty="0"/>
          </a:p>
        </p:txBody>
      </p:sp>
      <p:sp>
        <p:nvSpPr>
          <p:cNvPr id="3" name="2 Marcador de contenido"/>
          <p:cNvSpPr>
            <a:spLocks noGrp="1"/>
          </p:cNvSpPr>
          <p:nvPr>
            <p:ph idx="1"/>
          </p:nvPr>
        </p:nvSpPr>
        <p:spPr/>
        <p:txBody>
          <a:bodyPr>
            <a:normAutofit/>
          </a:bodyPr>
          <a:lstStyle/>
          <a:p>
            <a:r>
              <a:rPr lang="es-VE" dirty="0"/>
              <a:t>En este trabajo se presenta un reporte del estado del programa en el cual se destaca el </a:t>
            </a:r>
            <a:r>
              <a:rPr lang="es-VE" dirty="0" err="1"/>
              <a:t>caracter</a:t>
            </a:r>
            <a:r>
              <a:rPr lang="es-VE" dirty="0"/>
              <a:t> interdisciplinario del mismo, como una de las variables fundamentales que ha permitido su implementación práctica</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VE" dirty="0" err="1" smtClean="0"/>
              <a:t>Cacuri</a:t>
            </a:r>
            <a:r>
              <a:rPr lang="es-VE" dirty="0" smtClean="0"/>
              <a:t>. Estado amazonas</a:t>
            </a:r>
            <a:endParaRPr lang="es-ES" dirty="0"/>
          </a:p>
        </p:txBody>
      </p:sp>
      <p:pic>
        <p:nvPicPr>
          <p:cNvPr id="4098" name="Picture 2" descr="C:\Users\luisf\Pictures\Fotos Cacuri\CYT_5757.jpg"/>
          <p:cNvPicPr>
            <a:picLocks noChangeAspect="1" noChangeArrowheads="1"/>
          </p:cNvPicPr>
          <p:nvPr/>
        </p:nvPicPr>
        <p:blipFill>
          <a:blip r:embed="rId2" cstate="print"/>
          <a:srcRect/>
          <a:stretch>
            <a:fillRect/>
          </a:stretch>
        </p:blipFill>
        <p:spPr bwMode="auto">
          <a:xfrm>
            <a:off x="642910" y="2500306"/>
            <a:ext cx="2374290" cy="3571900"/>
          </a:xfrm>
          <a:prstGeom prst="rect">
            <a:avLst/>
          </a:prstGeom>
          <a:noFill/>
        </p:spPr>
      </p:pic>
      <p:pic>
        <p:nvPicPr>
          <p:cNvPr id="4099" name="Picture 3" descr="C:\Users\luisf\Pictures\Fotos Cacuri\CYT_5761.jpg"/>
          <p:cNvPicPr>
            <a:picLocks noChangeAspect="1" noChangeArrowheads="1"/>
          </p:cNvPicPr>
          <p:nvPr/>
        </p:nvPicPr>
        <p:blipFill>
          <a:blip r:embed="rId3" cstate="print"/>
          <a:srcRect/>
          <a:stretch>
            <a:fillRect/>
          </a:stretch>
        </p:blipFill>
        <p:spPr bwMode="auto">
          <a:xfrm>
            <a:off x="3428992" y="2428868"/>
            <a:ext cx="2438400" cy="1620837"/>
          </a:xfrm>
          <a:prstGeom prst="rect">
            <a:avLst/>
          </a:prstGeom>
          <a:noFill/>
        </p:spPr>
      </p:pic>
      <p:pic>
        <p:nvPicPr>
          <p:cNvPr id="4100" name="Picture 4" descr="C:\Users\luisf\Pictures\Fotos Cacuri\CYT_5795.jpg"/>
          <p:cNvPicPr>
            <a:picLocks noChangeAspect="1" noChangeArrowheads="1"/>
          </p:cNvPicPr>
          <p:nvPr/>
        </p:nvPicPr>
        <p:blipFill>
          <a:blip r:embed="rId4" cstate="print"/>
          <a:srcRect/>
          <a:stretch>
            <a:fillRect/>
          </a:stretch>
        </p:blipFill>
        <p:spPr bwMode="auto">
          <a:xfrm>
            <a:off x="3357554" y="4286256"/>
            <a:ext cx="2438400" cy="1620837"/>
          </a:xfrm>
          <a:prstGeom prst="rect">
            <a:avLst/>
          </a:prstGeom>
          <a:noFill/>
        </p:spPr>
      </p:pic>
      <p:pic>
        <p:nvPicPr>
          <p:cNvPr id="4101" name="Picture 5" descr="C:\Users\luisf\Pictures\Fotos Cacuri\CYT_5391.jpg"/>
          <p:cNvPicPr>
            <a:picLocks noChangeAspect="1" noChangeArrowheads="1"/>
          </p:cNvPicPr>
          <p:nvPr/>
        </p:nvPicPr>
        <p:blipFill>
          <a:blip r:embed="rId5" cstate="print"/>
          <a:srcRect/>
          <a:stretch>
            <a:fillRect/>
          </a:stretch>
        </p:blipFill>
        <p:spPr bwMode="auto">
          <a:xfrm>
            <a:off x="6342830" y="2428868"/>
            <a:ext cx="2421775" cy="3643338"/>
          </a:xfrm>
          <a:prstGeom prst="rect">
            <a:avLst/>
          </a:prstGeom>
          <a:noFill/>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VE" dirty="0" smtClean="0"/>
              <a:t>LA gente</a:t>
            </a:r>
            <a:endParaRPr lang="es-VE" dirty="0"/>
          </a:p>
        </p:txBody>
      </p:sp>
      <p:sp>
        <p:nvSpPr>
          <p:cNvPr id="3" name="2 Marcador de contenido"/>
          <p:cNvSpPr>
            <a:spLocks noGrp="1"/>
          </p:cNvSpPr>
          <p:nvPr>
            <p:ph idx="1"/>
          </p:nvPr>
        </p:nvSpPr>
        <p:spPr/>
        <p:txBody>
          <a:bodyPr/>
          <a:lstStyle/>
          <a:p>
            <a:r>
              <a:rPr lang="es-VE" dirty="0" smtClean="0"/>
              <a:t>En este marco de </a:t>
            </a:r>
            <a:r>
              <a:rPr lang="es-VE" dirty="0" err="1" smtClean="0"/>
              <a:t>transdisciplinariedad</a:t>
            </a:r>
            <a:r>
              <a:rPr lang="es-VE" dirty="0" smtClean="0"/>
              <a:t> fue fundamental la participación de las comunidades que asumieron el proyecto de telemedicina como propio y se han convertido en los defensores del mismo.</a:t>
            </a:r>
          </a:p>
          <a:p>
            <a:endParaRPr lang="es-VE"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ext Box 2"/>
          <p:cNvSpPr txBox="1">
            <a:spLocks noChangeArrowheads="1"/>
          </p:cNvSpPr>
          <p:nvPr/>
        </p:nvSpPr>
        <p:spPr bwMode="auto">
          <a:xfrm>
            <a:off x="4500563" y="692150"/>
            <a:ext cx="3895725" cy="457200"/>
          </a:xfrm>
          <a:prstGeom prst="rect">
            <a:avLst/>
          </a:prstGeom>
          <a:noFill/>
          <a:ln w="9525">
            <a:noFill/>
            <a:miter lim="800000"/>
            <a:headEnd/>
            <a:tailEnd/>
          </a:ln>
        </p:spPr>
        <p:txBody>
          <a:bodyPr wrap="none">
            <a:spAutoFit/>
          </a:bodyPr>
          <a:lstStyle/>
          <a:p>
            <a:pPr eaLnBrk="0" hangingPunct="0"/>
            <a:r>
              <a:rPr lang="en-US" sz="2400"/>
              <a:t>Cacurí – Estado Amazonas</a:t>
            </a:r>
          </a:p>
        </p:txBody>
      </p:sp>
      <p:pic>
        <p:nvPicPr>
          <p:cNvPr id="52227" name="Picture 4" descr="IMG_2422"/>
          <p:cNvPicPr>
            <a:picLocks noChangeAspect="1" noChangeArrowheads="1"/>
          </p:cNvPicPr>
          <p:nvPr/>
        </p:nvPicPr>
        <p:blipFill>
          <a:blip r:embed="rId2" cstate="print"/>
          <a:srcRect/>
          <a:stretch>
            <a:fillRect/>
          </a:stretch>
        </p:blipFill>
        <p:spPr bwMode="auto">
          <a:xfrm>
            <a:off x="755650" y="1341438"/>
            <a:ext cx="6264275" cy="41798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ext Box 2"/>
          <p:cNvSpPr txBox="1">
            <a:spLocks noChangeArrowheads="1"/>
          </p:cNvSpPr>
          <p:nvPr/>
        </p:nvSpPr>
        <p:spPr bwMode="auto">
          <a:xfrm>
            <a:off x="4500563" y="692150"/>
            <a:ext cx="3895725" cy="457200"/>
          </a:xfrm>
          <a:prstGeom prst="rect">
            <a:avLst/>
          </a:prstGeom>
          <a:noFill/>
          <a:ln w="9525">
            <a:noFill/>
            <a:miter lim="800000"/>
            <a:headEnd/>
            <a:tailEnd/>
          </a:ln>
        </p:spPr>
        <p:txBody>
          <a:bodyPr wrap="none">
            <a:spAutoFit/>
          </a:bodyPr>
          <a:lstStyle/>
          <a:p>
            <a:pPr eaLnBrk="0" hangingPunct="0"/>
            <a:r>
              <a:rPr lang="en-US" sz="2400"/>
              <a:t>Cacurí – Estado Amazonas</a:t>
            </a:r>
          </a:p>
        </p:txBody>
      </p:sp>
      <p:pic>
        <p:nvPicPr>
          <p:cNvPr id="2050" name="Picture 2" descr="C:\Users\luisf\Pictures\Fotos Cacuri\CYT_5497.jpg"/>
          <p:cNvPicPr>
            <a:picLocks noChangeAspect="1" noChangeArrowheads="1"/>
          </p:cNvPicPr>
          <p:nvPr/>
        </p:nvPicPr>
        <p:blipFill>
          <a:blip r:embed="rId2" cstate="print"/>
          <a:srcRect/>
          <a:stretch>
            <a:fillRect/>
          </a:stretch>
        </p:blipFill>
        <p:spPr bwMode="auto">
          <a:xfrm>
            <a:off x="1547664" y="1196752"/>
            <a:ext cx="3574870" cy="2376264"/>
          </a:xfrm>
          <a:prstGeom prst="rect">
            <a:avLst/>
          </a:prstGeom>
          <a:noFill/>
        </p:spPr>
      </p:pic>
      <p:pic>
        <p:nvPicPr>
          <p:cNvPr id="2051" name="Picture 3" descr="C:\Users\luisf\Pictures\Fotos Cacuri\CYT_5500.jpg"/>
          <p:cNvPicPr>
            <a:picLocks noChangeAspect="1" noChangeArrowheads="1"/>
          </p:cNvPicPr>
          <p:nvPr/>
        </p:nvPicPr>
        <p:blipFill>
          <a:blip r:embed="rId3" cstate="print"/>
          <a:srcRect/>
          <a:stretch>
            <a:fillRect/>
          </a:stretch>
        </p:blipFill>
        <p:spPr bwMode="auto">
          <a:xfrm>
            <a:off x="5508104" y="2132856"/>
            <a:ext cx="2153911" cy="3240360"/>
          </a:xfrm>
          <a:prstGeom prst="rect">
            <a:avLst/>
          </a:prstGeom>
          <a:noFill/>
        </p:spPr>
      </p:pic>
      <p:pic>
        <p:nvPicPr>
          <p:cNvPr id="2052" name="Picture 4" descr="C:\Users\luisf\Pictures\Fotos Cacuri\CYT_5723.jpg"/>
          <p:cNvPicPr>
            <a:picLocks noChangeAspect="1" noChangeArrowheads="1"/>
          </p:cNvPicPr>
          <p:nvPr/>
        </p:nvPicPr>
        <p:blipFill>
          <a:blip r:embed="rId4" cstate="print"/>
          <a:srcRect/>
          <a:stretch>
            <a:fillRect/>
          </a:stretch>
        </p:blipFill>
        <p:spPr bwMode="auto">
          <a:xfrm>
            <a:off x="2051720" y="3645024"/>
            <a:ext cx="2016224" cy="3033223"/>
          </a:xfrm>
          <a:prstGeom prst="rect">
            <a:avLst/>
          </a:prstGeom>
          <a:noFill/>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VE" dirty="0" err="1" smtClean="0"/>
              <a:t>ANZoategui</a:t>
            </a:r>
            <a:endParaRPr lang="es-VE" dirty="0"/>
          </a:p>
        </p:txBody>
      </p:sp>
      <p:sp>
        <p:nvSpPr>
          <p:cNvPr id="3" name="2 Marcador de contenido"/>
          <p:cNvSpPr>
            <a:spLocks noGrp="1"/>
          </p:cNvSpPr>
          <p:nvPr>
            <p:ph idx="1"/>
          </p:nvPr>
        </p:nvSpPr>
        <p:spPr/>
        <p:txBody>
          <a:bodyPr/>
          <a:lstStyle/>
          <a:p>
            <a:r>
              <a:rPr lang="es-VE" dirty="0" smtClean="0"/>
              <a:t>El proyecto de Telemedicina ha continuado en otros estado. En esta oportunidad se trata de poblaciones ubicadas al sur del Estado </a:t>
            </a:r>
            <a:r>
              <a:rPr lang="es-VE" dirty="0" err="1" smtClean="0"/>
              <a:t>Anzoategui</a:t>
            </a:r>
            <a:r>
              <a:rPr lang="es-VE" dirty="0" smtClean="0"/>
              <a:t>. Atendiendo a una solicitud de las comunidades se procedió a las instalación de equipos en las comunidades de Mapire y de </a:t>
            </a:r>
            <a:r>
              <a:rPr lang="es-VE" dirty="0" err="1" smtClean="0"/>
              <a:t>Uverito</a:t>
            </a:r>
            <a:r>
              <a:rPr lang="es-VE" dirty="0" smtClean="0"/>
              <a:t> así como a la alfabetización tecnológica del personal de salud en los mismos.</a:t>
            </a:r>
          </a:p>
          <a:p>
            <a:pPr>
              <a:buNone/>
            </a:pPr>
            <a:endParaRPr lang="es-VE"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VE" dirty="0" err="1" smtClean="0"/>
              <a:t>ANZoategui</a:t>
            </a:r>
            <a:endParaRPr lang="es-VE" dirty="0"/>
          </a:p>
        </p:txBody>
      </p:sp>
      <p:sp>
        <p:nvSpPr>
          <p:cNvPr id="3" name="2 Marcador de contenido"/>
          <p:cNvSpPr>
            <a:spLocks noGrp="1"/>
          </p:cNvSpPr>
          <p:nvPr>
            <p:ph idx="1"/>
          </p:nvPr>
        </p:nvSpPr>
        <p:spPr/>
        <p:txBody>
          <a:bodyPr/>
          <a:lstStyle/>
          <a:p>
            <a:r>
              <a:rPr lang="es-VE" dirty="0" smtClean="0"/>
              <a:t>En este mes de noviembre se están instalando equipamiento en las localidades de San Diego de </a:t>
            </a:r>
            <a:r>
              <a:rPr lang="es-VE" dirty="0" err="1" smtClean="0"/>
              <a:t>Cabrutica</a:t>
            </a:r>
            <a:r>
              <a:rPr lang="es-VE" dirty="0" smtClean="0"/>
              <a:t>, </a:t>
            </a:r>
            <a:r>
              <a:rPr lang="es-VE" dirty="0" err="1" smtClean="0"/>
              <a:t>Zuata</a:t>
            </a:r>
            <a:r>
              <a:rPr lang="es-VE" dirty="0" smtClean="0"/>
              <a:t> y en el Hospital General de </a:t>
            </a:r>
            <a:r>
              <a:rPr lang="es-VE" dirty="0" err="1" smtClean="0"/>
              <a:t>Pariaguan</a:t>
            </a:r>
            <a:endParaRPr lang="es-VE" dirty="0" smtClean="0"/>
          </a:p>
          <a:p>
            <a:pPr>
              <a:buNone/>
            </a:pPr>
            <a:endParaRPr lang="es-VE"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VE" dirty="0" smtClean="0"/>
              <a:t>Mapire – </a:t>
            </a:r>
            <a:r>
              <a:rPr lang="es-VE" dirty="0" err="1" smtClean="0"/>
              <a:t>uverito</a:t>
            </a:r>
            <a:r>
              <a:rPr lang="es-VE" dirty="0" smtClean="0"/>
              <a:t>. Estado </a:t>
            </a:r>
            <a:r>
              <a:rPr lang="es-VE" dirty="0" err="1" smtClean="0"/>
              <a:t>anzoategui</a:t>
            </a:r>
            <a:endParaRPr lang="es-VE" dirty="0"/>
          </a:p>
        </p:txBody>
      </p:sp>
      <p:pic>
        <p:nvPicPr>
          <p:cNvPr id="3074" name="Picture 2" descr="C:\Users\luisf\Pictures\Mapire\P6150142.JPG"/>
          <p:cNvPicPr>
            <a:picLocks noChangeAspect="1" noChangeArrowheads="1"/>
          </p:cNvPicPr>
          <p:nvPr/>
        </p:nvPicPr>
        <p:blipFill>
          <a:blip r:embed="rId2" cstate="print"/>
          <a:srcRect/>
          <a:stretch>
            <a:fillRect/>
          </a:stretch>
        </p:blipFill>
        <p:spPr bwMode="auto">
          <a:xfrm>
            <a:off x="251520" y="1412776"/>
            <a:ext cx="3888432" cy="2916151"/>
          </a:xfrm>
          <a:prstGeom prst="rect">
            <a:avLst/>
          </a:prstGeom>
          <a:noFill/>
        </p:spPr>
      </p:pic>
      <p:pic>
        <p:nvPicPr>
          <p:cNvPr id="3075" name="Picture 3" descr="C:\Users\luisf\Pictures\Mapire\P6150143.JPG"/>
          <p:cNvPicPr>
            <a:picLocks noChangeAspect="1" noChangeArrowheads="1"/>
          </p:cNvPicPr>
          <p:nvPr/>
        </p:nvPicPr>
        <p:blipFill>
          <a:blip r:embed="rId3" cstate="print"/>
          <a:srcRect/>
          <a:stretch>
            <a:fillRect/>
          </a:stretch>
        </p:blipFill>
        <p:spPr bwMode="auto">
          <a:xfrm>
            <a:off x="3590305" y="2692975"/>
            <a:ext cx="5553695" cy="4165025"/>
          </a:xfrm>
          <a:prstGeom prst="rect">
            <a:avLst/>
          </a:prstGeom>
          <a:noFill/>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VE" dirty="0" smtClean="0"/>
              <a:t>conclusiones</a:t>
            </a:r>
            <a:endParaRPr lang="es-VE" dirty="0"/>
          </a:p>
        </p:txBody>
      </p:sp>
      <p:sp>
        <p:nvSpPr>
          <p:cNvPr id="3" name="2 Marcador de contenido"/>
          <p:cNvSpPr>
            <a:spLocks noGrp="1"/>
          </p:cNvSpPr>
          <p:nvPr>
            <p:ph idx="1"/>
          </p:nvPr>
        </p:nvSpPr>
        <p:spPr/>
        <p:txBody>
          <a:bodyPr/>
          <a:lstStyle/>
          <a:p>
            <a:r>
              <a:rPr lang="es-VE" dirty="0" smtClean="0"/>
              <a:t>Haciendo una retrospectiva de las metas logradas es evidente que el éxito alcanzado fue posibles gracias a la conformación de un equipo interdisciplinario en donde participan además de los médicos, los ingenieros, computistas, fotógrafos, gerentes, administradores, diseñadores gráficos, profesores y estudiantes no sólo de la UCV sino también de la USB y LA UCAB.</a:t>
            </a:r>
            <a:endParaRPr lang="es-VE"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4859338" y="668338"/>
            <a:ext cx="3682611" cy="461665"/>
          </a:xfrm>
          <a:prstGeom prst="rect">
            <a:avLst/>
          </a:prstGeom>
          <a:noFill/>
          <a:ln w="9525">
            <a:noFill/>
            <a:miter lim="800000"/>
            <a:headEnd/>
            <a:tailEnd/>
          </a:ln>
        </p:spPr>
        <p:txBody>
          <a:bodyPr wrap="none">
            <a:spAutoFit/>
          </a:bodyPr>
          <a:lstStyle/>
          <a:p>
            <a:pPr eaLnBrk="0" hangingPunct="0"/>
            <a:r>
              <a:rPr lang="en-US" sz="2400" dirty="0" smtClean="0"/>
              <a:t>El </a:t>
            </a:r>
            <a:r>
              <a:rPr lang="en-US" sz="2400" dirty="0" err="1" smtClean="0"/>
              <a:t>Equipo</a:t>
            </a:r>
            <a:r>
              <a:rPr lang="en-US" sz="2400" dirty="0" smtClean="0"/>
              <a:t> </a:t>
            </a:r>
            <a:r>
              <a:rPr lang="en-US" sz="2400" dirty="0" err="1"/>
              <a:t>Multidisciplinario</a:t>
            </a:r>
            <a:endParaRPr lang="en-US" sz="2400" dirty="0"/>
          </a:p>
        </p:txBody>
      </p:sp>
      <p:sp>
        <p:nvSpPr>
          <p:cNvPr id="17411" name="Rectangle 3"/>
          <p:cNvSpPr>
            <a:spLocks noChangeArrowheads="1"/>
          </p:cNvSpPr>
          <p:nvPr/>
        </p:nvSpPr>
        <p:spPr bwMode="auto">
          <a:xfrm>
            <a:off x="1763713" y="6092825"/>
            <a:ext cx="3384550" cy="431800"/>
          </a:xfrm>
          <a:prstGeom prst="rect">
            <a:avLst/>
          </a:prstGeom>
          <a:noFill/>
          <a:ln w="9525">
            <a:noFill/>
            <a:miter lim="800000"/>
            <a:headEnd/>
            <a:tailEnd/>
          </a:ln>
        </p:spPr>
        <p:txBody>
          <a:bodyPr/>
          <a:lstStyle/>
          <a:p>
            <a:pPr marL="342900" indent="-342900" algn="ctr">
              <a:spcBef>
                <a:spcPct val="20000"/>
              </a:spcBef>
              <a:buFont typeface="Arial" charset="0"/>
              <a:buNone/>
            </a:pPr>
            <a:endParaRPr lang="es-ES" b="1">
              <a:solidFill>
                <a:schemeClr val="bg1"/>
              </a:solidFill>
              <a:latin typeface="Helvetica" pitchFamily="34" charset="0"/>
            </a:endParaRPr>
          </a:p>
        </p:txBody>
      </p:sp>
      <p:pic>
        <p:nvPicPr>
          <p:cNvPr id="17412" name="Picture 4"/>
          <p:cNvPicPr>
            <a:picLocks noChangeAspect="1" noChangeArrowheads="1"/>
          </p:cNvPicPr>
          <p:nvPr/>
        </p:nvPicPr>
        <p:blipFill>
          <a:blip r:embed="rId2" cstate="print">
            <a:clrChange>
              <a:clrFrom>
                <a:srgbClr val="FFFFFF"/>
              </a:clrFrom>
              <a:clrTo>
                <a:srgbClr val="FFFFFF">
                  <a:alpha val="0"/>
                </a:srgbClr>
              </a:clrTo>
            </a:clrChange>
          </a:blip>
          <a:srcRect l="10779" t="17708" r="10767" b="34587"/>
          <a:stretch>
            <a:fillRect/>
          </a:stretch>
        </p:blipFill>
        <p:spPr bwMode="auto">
          <a:xfrm>
            <a:off x="752475" y="2038350"/>
            <a:ext cx="7596188" cy="3695700"/>
          </a:xfrm>
          <a:prstGeom prst="rect">
            <a:avLst/>
          </a:prstGeom>
          <a:noFill/>
          <a:ln w="9525" algn="ctr">
            <a:noFill/>
            <a:miter lim="800000"/>
            <a:headEnd/>
            <a:tailEnd/>
          </a:ln>
        </p:spPr>
      </p:pic>
      <p:sp>
        <p:nvSpPr>
          <p:cNvPr id="17413" name="Text Box 5"/>
          <p:cNvSpPr txBox="1">
            <a:spLocks noChangeArrowheads="1"/>
          </p:cNvSpPr>
          <p:nvPr/>
        </p:nvSpPr>
        <p:spPr bwMode="auto">
          <a:xfrm>
            <a:off x="752475" y="1216025"/>
            <a:ext cx="3675063" cy="917575"/>
          </a:xfrm>
          <a:prstGeom prst="rect">
            <a:avLst/>
          </a:prstGeom>
          <a:noFill/>
          <a:ln w="9525" algn="ctr">
            <a:noFill/>
            <a:miter lim="800000"/>
            <a:headEnd/>
            <a:tailEnd/>
          </a:ln>
        </p:spPr>
        <p:txBody>
          <a:bodyPr wrap="none">
            <a:spAutoFit/>
          </a:bodyPr>
          <a:lstStyle/>
          <a:p>
            <a:pPr algn="just">
              <a:lnSpc>
                <a:spcPct val="90000"/>
              </a:lnSpc>
            </a:pPr>
            <a:r>
              <a:rPr lang="es-ES" sz="1200">
                <a:solidFill>
                  <a:schemeClr val="bg1"/>
                </a:solidFill>
              </a:rPr>
              <a:t>Pasantes, Tesistas y Profesionales en las áreas de:</a:t>
            </a:r>
          </a:p>
          <a:p>
            <a:pPr lvl="1" algn="just">
              <a:lnSpc>
                <a:spcPct val="90000"/>
              </a:lnSpc>
              <a:buFontTx/>
              <a:buChar char="•"/>
            </a:pPr>
            <a:r>
              <a:rPr lang="es-ES" sz="1200">
                <a:solidFill>
                  <a:schemeClr val="bg1"/>
                </a:solidFill>
              </a:rPr>
              <a:t>Computación</a:t>
            </a:r>
          </a:p>
          <a:p>
            <a:pPr lvl="1" algn="just">
              <a:lnSpc>
                <a:spcPct val="90000"/>
              </a:lnSpc>
              <a:buFontTx/>
              <a:buChar char="•"/>
            </a:pPr>
            <a:r>
              <a:rPr lang="es-ES" sz="1200">
                <a:solidFill>
                  <a:schemeClr val="bg1"/>
                </a:solidFill>
              </a:rPr>
              <a:t>Comunicación Social</a:t>
            </a:r>
          </a:p>
          <a:p>
            <a:pPr lvl="1" algn="just">
              <a:lnSpc>
                <a:spcPct val="90000"/>
              </a:lnSpc>
              <a:buFontTx/>
              <a:buChar char="•"/>
            </a:pPr>
            <a:r>
              <a:rPr lang="es-ES" sz="1200">
                <a:solidFill>
                  <a:schemeClr val="bg1"/>
                </a:solidFill>
              </a:rPr>
              <a:t>Idiomas Modernos</a:t>
            </a:r>
          </a:p>
          <a:p>
            <a:pPr lvl="1" algn="just">
              <a:lnSpc>
                <a:spcPct val="90000"/>
              </a:lnSpc>
              <a:buFontTx/>
              <a:buChar char="•"/>
            </a:pPr>
            <a:r>
              <a:rPr lang="es-ES" sz="1200">
                <a:solidFill>
                  <a:schemeClr val="bg1"/>
                </a:solidFill>
              </a:rPr>
              <a:t>Medicina</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VE" dirty="0" smtClean="0"/>
              <a:t>Telemedicina</a:t>
            </a:r>
            <a:endParaRPr lang="es-VE" dirty="0"/>
          </a:p>
        </p:txBody>
      </p:sp>
      <p:sp>
        <p:nvSpPr>
          <p:cNvPr id="3" name="2 Marcador de contenido"/>
          <p:cNvSpPr>
            <a:spLocks noGrp="1"/>
          </p:cNvSpPr>
          <p:nvPr>
            <p:ph idx="1"/>
          </p:nvPr>
        </p:nvSpPr>
        <p:spPr/>
        <p:txBody>
          <a:bodyPr/>
          <a:lstStyle/>
          <a:p>
            <a:r>
              <a:rPr lang="es-VE" dirty="0" smtClean="0"/>
              <a:t>Esto nos hace decir con orgullo que “S.O.S. Telemedicina para Venezuela” es sencillamente un proyecto de </a:t>
            </a:r>
          </a:p>
          <a:p>
            <a:pPr algn="ctr">
              <a:buNone/>
            </a:pPr>
            <a:r>
              <a:rPr lang="es-VE" sz="4800" b="1" dirty="0" smtClean="0"/>
              <a:t>Gente trabajando para la Gente</a:t>
            </a:r>
            <a:r>
              <a:rPr lang="es-VE" dirty="0" smtClean="0"/>
              <a:t>.</a:t>
            </a:r>
            <a:endParaRPr lang="es-VE"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VE" dirty="0" smtClean="0"/>
              <a:t>Introducción</a:t>
            </a:r>
            <a:endParaRPr lang="es-VE" dirty="0"/>
          </a:p>
        </p:txBody>
      </p:sp>
      <p:sp>
        <p:nvSpPr>
          <p:cNvPr id="3" name="2 Marcador de contenido"/>
          <p:cNvSpPr>
            <a:spLocks noGrp="1"/>
          </p:cNvSpPr>
          <p:nvPr>
            <p:ph idx="1"/>
          </p:nvPr>
        </p:nvSpPr>
        <p:spPr/>
        <p:txBody>
          <a:bodyPr>
            <a:normAutofit lnSpcReduction="10000"/>
          </a:bodyPr>
          <a:lstStyle/>
          <a:p>
            <a:r>
              <a:rPr lang="es-VE" dirty="0"/>
              <a:t>La incorporación de las tecnologías de la información y comunicación (TIC) en los servicios de salud implica un cambio en la concepción, organización y gestión de estos servicios. </a:t>
            </a:r>
            <a:endParaRPr lang="es-VE" dirty="0" smtClean="0"/>
          </a:p>
          <a:p>
            <a:r>
              <a:rPr lang="es-VE" dirty="0" smtClean="0"/>
              <a:t>Convencionalmente </a:t>
            </a:r>
            <a:r>
              <a:rPr lang="es-VE" dirty="0"/>
              <a:t>se considera que la telemedicina es un método de trabajo que permite al profesional sanitario explorar y/o tratar a un paciente a distancia</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descr="CYT_5762.jpg"/>
          <p:cNvPicPr>
            <a:picLocks noChangeAspect="1"/>
          </p:cNvPicPr>
          <p:nvPr/>
        </p:nvPicPr>
        <p:blipFill>
          <a:blip r:embed="rId2" cstate="print"/>
          <a:stretch>
            <a:fillRect/>
          </a:stretch>
        </p:blipFill>
        <p:spPr>
          <a:xfrm>
            <a:off x="214282" y="428604"/>
            <a:ext cx="8701471" cy="5786478"/>
          </a:xfrm>
          <a:prstGeom prst="rect">
            <a:avLst/>
          </a:prstGeom>
        </p:spPr>
      </p:pic>
      <p:sp>
        <p:nvSpPr>
          <p:cNvPr id="3" name="2 CuadroTexto"/>
          <p:cNvSpPr txBox="1"/>
          <p:nvPr/>
        </p:nvSpPr>
        <p:spPr>
          <a:xfrm>
            <a:off x="1571604" y="4286256"/>
            <a:ext cx="6500858" cy="1107996"/>
          </a:xfrm>
          <a:prstGeom prst="rect">
            <a:avLst/>
          </a:prstGeom>
          <a:noFill/>
        </p:spPr>
        <p:txBody>
          <a:bodyPr wrap="square" rtlCol="0">
            <a:spAutoFit/>
          </a:bodyPr>
          <a:lstStyle/>
          <a:p>
            <a:pPr algn="ctr"/>
            <a:r>
              <a:rPr lang="es-VE" sz="6600" dirty="0" smtClean="0">
                <a:latin typeface="Matura MT Script Capitals" pitchFamily="66" charset="0"/>
              </a:rPr>
              <a:t>GRACIAS</a:t>
            </a:r>
            <a:endParaRPr lang="es-ES" sz="6600" dirty="0">
              <a:latin typeface="Matura MT Script Capitals" pitchFamily="66"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VE" dirty="0" smtClean="0"/>
              <a:t>Introducción</a:t>
            </a:r>
            <a:endParaRPr lang="es-VE" dirty="0"/>
          </a:p>
        </p:txBody>
      </p:sp>
      <p:sp>
        <p:nvSpPr>
          <p:cNvPr id="3" name="2 Marcador de contenido"/>
          <p:cNvSpPr>
            <a:spLocks noGrp="1"/>
          </p:cNvSpPr>
          <p:nvPr>
            <p:ph idx="1"/>
          </p:nvPr>
        </p:nvSpPr>
        <p:spPr/>
        <p:txBody>
          <a:bodyPr>
            <a:normAutofit lnSpcReduction="10000"/>
          </a:bodyPr>
          <a:lstStyle/>
          <a:p>
            <a:r>
              <a:rPr lang="es-VE" dirty="0"/>
              <a:t>Las aplicaciones de la telemedicina se han desarrollado con la intención de acercar los recursos de salud a los pacientes más alejados de ellos. </a:t>
            </a:r>
            <a:endParaRPr lang="es-VE" dirty="0" smtClean="0"/>
          </a:p>
          <a:p>
            <a:r>
              <a:rPr lang="es-VE" dirty="0" smtClean="0"/>
              <a:t>No </a:t>
            </a:r>
            <a:r>
              <a:rPr lang="es-VE" dirty="0"/>
              <a:t>pretende sustituir la consulta médica presencial, sino evitar algunas de las dificultades que presentan estos pacientes y mejorar su calidad de vida en el proceso asistencial</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 Box 6"/>
          <p:cNvSpPr txBox="1">
            <a:spLocks noChangeArrowheads="1"/>
          </p:cNvSpPr>
          <p:nvPr/>
        </p:nvSpPr>
        <p:spPr bwMode="auto">
          <a:xfrm>
            <a:off x="6372225" y="668338"/>
            <a:ext cx="2000250" cy="457200"/>
          </a:xfrm>
          <a:prstGeom prst="rect">
            <a:avLst/>
          </a:prstGeom>
          <a:noFill/>
          <a:ln w="9525">
            <a:noFill/>
            <a:miter lim="800000"/>
            <a:headEnd/>
            <a:tailEnd/>
          </a:ln>
        </p:spPr>
        <p:txBody>
          <a:bodyPr wrap="none">
            <a:spAutoFit/>
          </a:bodyPr>
          <a:lstStyle/>
          <a:p>
            <a:pPr eaLnBrk="0" hangingPunct="0"/>
            <a:r>
              <a:rPr lang="en-US" sz="2400"/>
              <a:t>Telemedicina</a:t>
            </a:r>
          </a:p>
        </p:txBody>
      </p:sp>
      <p:pic>
        <p:nvPicPr>
          <p:cNvPr id="36867" name="3 Imagen" descr="lomalinda3-lg.jpg"/>
          <p:cNvPicPr>
            <a:picLocks noChangeAspect="1"/>
          </p:cNvPicPr>
          <p:nvPr/>
        </p:nvPicPr>
        <p:blipFill>
          <a:blip r:embed="rId2" cstate="print"/>
          <a:srcRect/>
          <a:stretch>
            <a:fillRect/>
          </a:stretch>
        </p:blipFill>
        <p:spPr bwMode="auto">
          <a:xfrm>
            <a:off x="714375" y="1643063"/>
            <a:ext cx="3357563" cy="2446337"/>
          </a:xfrm>
          <a:prstGeom prst="rect">
            <a:avLst/>
          </a:prstGeom>
          <a:noFill/>
          <a:ln w="9525">
            <a:noFill/>
            <a:miter lim="800000"/>
            <a:headEnd/>
            <a:tailEnd/>
          </a:ln>
        </p:spPr>
      </p:pic>
      <p:pic>
        <p:nvPicPr>
          <p:cNvPr id="36868" name="4 Imagen" descr="Picture1.jpg"/>
          <p:cNvPicPr>
            <a:picLocks noChangeAspect="1"/>
          </p:cNvPicPr>
          <p:nvPr/>
        </p:nvPicPr>
        <p:blipFill>
          <a:blip r:embed="rId3" cstate="print"/>
          <a:srcRect/>
          <a:stretch>
            <a:fillRect/>
          </a:stretch>
        </p:blipFill>
        <p:spPr bwMode="auto">
          <a:xfrm>
            <a:off x="4467225" y="1701800"/>
            <a:ext cx="3810000" cy="2387600"/>
          </a:xfrm>
          <a:prstGeom prst="rect">
            <a:avLst/>
          </a:prstGeom>
          <a:noFill/>
          <a:ln w="9525">
            <a:noFill/>
            <a:miter lim="800000"/>
            <a:headEnd/>
            <a:tailEnd/>
          </a:ln>
        </p:spPr>
      </p:pic>
      <p:pic>
        <p:nvPicPr>
          <p:cNvPr id="36869" name="5 Imagen" descr="telemedicine.jpg"/>
          <p:cNvPicPr>
            <a:picLocks noChangeAspect="1"/>
          </p:cNvPicPr>
          <p:nvPr/>
        </p:nvPicPr>
        <p:blipFill>
          <a:blip r:embed="rId4" cstate="print"/>
          <a:srcRect/>
          <a:stretch>
            <a:fillRect/>
          </a:stretch>
        </p:blipFill>
        <p:spPr bwMode="auto">
          <a:xfrm>
            <a:off x="3143250" y="3214688"/>
            <a:ext cx="2435225" cy="23860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VE" dirty="0" smtClean="0"/>
              <a:t>Introducción.  Las tic</a:t>
            </a:r>
            <a:endParaRPr lang="es-VE" dirty="0"/>
          </a:p>
        </p:txBody>
      </p:sp>
      <p:sp>
        <p:nvSpPr>
          <p:cNvPr id="3" name="2 Marcador de contenido"/>
          <p:cNvSpPr>
            <a:spLocks noGrp="1"/>
          </p:cNvSpPr>
          <p:nvPr>
            <p:ph idx="1"/>
          </p:nvPr>
        </p:nvSpPr>
        <p:spPr/>
        <p:txBody>
          <a:bodyPr/>
          <a:lstStyle/>
          <a:p>
            <a:r>
              <a:rPr lang="es-VE" dirty="0"/>
              <a:t>En un principio las TIC estaban centradas en el médico </a:t>
            </a:r>
            <a:r>
              <a:rPr lang="es-VE" dirty="0" err="1"/>
              <a:t>permitiendole</a:t>
            </a:r>
            <a:r>
              <a:rPr lang="es-VE" dirty="0"/>
              <a:t> un mejor acceso a las fuentes de información o constituyéndose en un extensión de su propio cuerpo para la realización de intervenciones quirúrgicas complejas y con un menor grado de </a:t>
            </a:r>
            <a:r>
              <a:rPr lang="es-VE" dirty="0" err="1"/>
              <a:t>invasividad</a:t>
            </a:r>
            <a:r>
              <a:rPr lang="es-VE" dirty="0"/>
              <a:t> al paciente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VE" dirty="0" smtClean="0"/>
              <a:t>Introducción. El paciente</a:t>
            </a:r>
            <a:endParaRPr lang="es-VE" dirty="0"/>
          </a:p>
        </p:txBody>
      </p:sp>
      <p:sp>
        <p:nvSpPr>
          <p:cNvPr id="3" name="2 Marcador de contenido"/>
          <p:cNvSpPr>
            <a:spLocks noGrp="1"/>
          </p:cNvSpPr>
          <p:nvPr>
            <p:ph idx="1"/>
          </p:nvPr>
        </p:nvSpPr>
        <p:spPr/>
        <p:txBody>
          <a:bodyPr>
            <a:normAutofit/>
          </a:bodyPr>
          <a:lstStyle/>
          <a:p>
            <a:r>
              <a:rPr lang="es-VE" dirty="0"/>
              <a:t>La tendencia actual es situar al paciente como el centro de todas las actuaciones ya que en el proceso de recuperar la salud perdida cooperan diferentes profesionales de la salud entre los que se cuentan no sólo médicos, sino también enfermeros, enfermeras, auxiliares de enfermería, paramédicos y otros más con muy diferentes grados de formación</a:t>
            </a:r>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Viajes">
  <a:themeElements>
    <a:clrScheme name="Viajes">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Viajes">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Viajes">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328</TotalTime>
  <Words>2014</Words>
  <Application>Microsoft Office PowerPoint</Application>
  <PresentationFormat>On-screen Show (4:3)</PresentationFormat>
  <Paragraphs>98</Paragraphs>
  <Slides>50</Slides>
  <Notes>0</Notes>
  <HiddenSlides>0</HiddenSlides>
  <MMClips>0</MMClips>
  <ScaleCrop>false</ScaleCrop>
  <HeadingPairs>
    <vt:vector size="4" baseType="variant">
      <vt:variant>
        <vt:lpstr>Theme</vt:lpstr>
      </vt:variant>
      <vt:variant>
        <vt:i4>1</vt:i4>
      </vt:variant>
      <vt:variant>
        <vt:lpstr>Slide Titles</vt:lpstr>
      </vt:variant>
      <vt:variant>
        <vt:i4>50</vt:i4>
      </vt:variant>
    </vt:vector>
  </HeadingPairs>
  <TitlesOfParts>
    <vt:vector size="51" baseType="lpstr">
      <vt:lpstr>Viajes</vt:lpstr>
      <vt:lpstr>SOS Telemedicina para Venezuela. Un enfoque interdisciplinario</vt:lpstr>
      <vt:lpstr>Resumen</vt:lpstr>
      <vt:lpstr>Resumen</vt:lpstr>
      <vt:lpstr>Resumen</vt:lpstr>
      <vt:lpstr>Introducción</vt:lpstr>
      <vt:lpstr>Introducción</vt:lpstr>
      <vt:lpstr>Slide 7</vt:lpstr>
      <vt:lpstr>Introducción.  Las tic</vt:lpstr>
      <vt:lpstr>Introducción. El paciente</vt:lpstr>
      <vt:lpstr>Introducción. La plataforma</vt:lpstr>
      <vt:lpstr>Slide 11</vt:lpstr>
      <vt:lpstr>Introducción</vt:lpstr>
      <vt:lpstr>Introducción. Los nuevos actores</vt:lpstr>
      <vt:lpstr>Introducción. El derecho a la salud</vt:lpstr>
      <vt:lpstr>Introducción. Mas actores</vt:lpstr>
      <vt:lpstr>Introducción. Arte  y salud</vt:lpstr>
      <vt:lpstr>Introducción. La bioetica</vt:lpstr>
      <vt:lpstr>¿Qué es telemedicina?</vt:lpstr>
      <vt:lpstr>Comunicación </vt:lpstr>
      <vt:lpstr>e-Salud vs Telemedicina</vt:lpstr>
      <vt:lpstr>S.O.S. Telemedicina para Venezuela</vt:lpstr>
      <vt:lpstr>S.O.S. Telemedicina para Venezuela</vt:lpstr>
      <vt:lpstr>S.O.S. Telemedicina para Venezuela</vt:lpstr>
      <vt:lpstr>S.O.S. Telemedicina para Venezuela</vt:lpstr>
      <vt:lpstr>S.O.S. Telemedicina para Venezuela</vt:lpstr>
      <vt:lpstr>Las t.i.c.</vt:lpstr>
      <vt:lpstr>Las t.i.c.</vt:lpstr>
      <vt:lpstr>LOS objetivos iniciales</vt:lpstr>
      <vt:lpstr>LOS objetivos iniciales</vt:lpstr>
      <vt:lpstr>Estado actual del proyecto</vt:lpstr>
      <vt:lpstr>Estado actual del proyecto</vt:lpstr>
      <vt:lpstr>Estado actual del proyecto</vt:lpstr>
      <vt:lpstr>Slide 33</vt:lpstr>
      <vt:lpstr>Slide 34</vt:lpstr>
      <vt:lpstr>Slide 35</vt:lpstr>
      <vt:lpstr>Slide 36</vt:lpstr>
      <vt:lpstr>Estado actual del proyecto</vt:lpstr>
      <vt:lpstr>Ambulatorios en nueva esparta</vt:lpstr>
      <vt:lpstr>Estado actual del proyecto</vt:lpstr>
      <vt:lpstr>Cacuri. Estado amazonas</vt:lpstr>
      <vt:lpstr>LA gente</vt:lpstr>
      <vt:lpstr>Slide 42</vt:lpstr>
      <vt:lpstr>Slide 43</vt:lpstr>
      <vt:lpstr>ANZoategui</vt:lpstr>
      <vt:lpstr>ANZoategui</vt:lpstr>
      <vt:lpstr>Mapire – uverito. Estado anzoategui</vt:lpstr>
      <vt:lpstr>conclusiones</vt:lpstr>
      <vt:lpstr>Slide 48</vt:lpstr>
      <vt:lpstr>Telemedicina</vt:lpstr>
      <vt:lpstr>Slide 50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SOS Telemedicina para Venezuela. Un enfoque interdisciplinario</dc:title>
  <dc:creator>luisf</dc:creator>
  <cp:lastModifiedBy>jenny</cp:lastModifiedBy>
  <cp:revision>5</cp:revision>
  <dcterms:created xsi:type="dcterms:W3CDTF">2010-11-30T22:37:55Z</dcterms:created>
  <dcterms:modified xsi:type="dcterms:W3CDTF">2010-12-01T17:46:36Z</dcterms:modified>
</cp:coreProperties>
</file>